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9"/>
    <p:sldMasterId id="2147483682" r:id="rId10"/>
    <p:sldMasterId id="2147483696" r:id="rId11"/>
  </p:sldMasterIdLst>
  <p:notesMasterIdLst>
    <p:notesMasterId r:id="rId35"/>
  </p:notesMasterIdLst>
  <p:handoutMasterIdLst>
    <p:handoutMasterId r:id="rId36"/>
  </p:handoutMasterIdLst>
  <p:sldIdLst>
    <p:sldId id="319" r:id="rId12"/>
    <p:sldId id="595" r:id="rId13"/>
    <p:sldId id="285" r:id="rId14"/>
    <p:sldId id="600" r:id="rId15"/>
    <p:sldId id="605" r:id="rId16"/>
    <p:sldId id="606" r:id="rId17"/>
    <p:sldId id="603" r:id="rId18"/>
    <p:sldId id="599" r:id="rId19"/>
    <p:sldId id="286" r:id="rId20"/>
    <p:sldId id="439" r:id="rId21"/>
    <p:sldId id="459" r:id="rId22"/>
    <p:sldId id="598" r:id="rId23"/>
    <p:sldId id="593" r:id="rId24"/>
    <p:sldId id="594" r:id="rId25"/>
    <p:sldId id="304" r:id="rId26"/>
    <p:sldId id="360" r:id="rId27"/>
    <p:sldId id="440" r:id="rId28"/>
    <p:sldId id="441" r:id="rId29"/>
    <p:sldId id="442" r:id="rId30"/>
    <p:sldId id="596" r:id="rId31"/>
    <p:sldId id="358" r:id="rId32"/>
    <p:sldId id="263" r:id="rId33"/>
    <p:sldId id="349" r:id="rId34"/>
  </p:sldIdLst>
  <p:sldSz cx="12190413" cy="6858000"/>
  <p:notesSz cx="6810375" cy="9942513"/>
  <p:custDataLst>
    <p:tags r:id="rId37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23537-8B6A-42BE-A314-D2C5CCD412E8}" v="36" dt="2025-02-24T16:22:03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5" autoAdjust="0"/>
    <p:restoredTop sz="96098" autoAdjust="0"/>
  </p:normalViewPr>
  <p:slideViewPr>
    <p:cSldViewPr showGuides="1">
      <p:cViewPr varScale="1">
        <p:scale>
          <a:sx n="63" d="100"/>
          <a:sy n="63" d="100"/>
        </p:scale>
        <p:origin x="852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viewProps" Target="viewProp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3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ul Løgstrup Bjerg" userId="7f2540f1-ca4d-4065-b428-03e4bee6d30f" providerId="ADAL" clId="{BDF23537-8B6A-42BE-A314-D2C5CCD412E8}"/>
    <pc:docChg chg="undo custSel addSld delSld modSld sldOrd">
      <pc:chgData name="Poul Løgstrup Bjerg" userId="7f2540f1-ca4d-4065-b428-03e4bee6d30f" providerId="ADAL" clId="{BDF23537-8B6A-42BE-A314-D2C5CCD412E8}" dt="2025-02-28T14:01:41.962" v="1104" actId="6549"/>
      <pc:docMkLst>
        <pc:docMk/>
      </pc:docMkLst>
      <pc:sldChg chg="modSp mod">
        <pc:chgData name="Poul Løgstrup Bjerg" userId="7f2540f1-ca4d-4065-b428-03e4bee6d30f" providerId="ADAL" clId="{BDF23537-8B6A-42BE-A314-D2C5CCD412E8}" dt="2025-02-24T16:13:42.510" v="935" actId="113"/>
        <pc:sldMkLst>
          <pc:docMk/>
          <pc:sldMk cId="3679053242" sldId="263"/>
        </pc:sldMkLst>
        <pc:spChg chg="mod">
          <ac:chgData name="Poul Løgstrup Bjerg" userId="7f2540f1-ca4d-4065-b428-03e4bee6d30f" providerId="ADAL" clId="{BDF23537-8B6A-42BE-A314-D2C5CCD412E8}" dt="2025-02-24T16:13:42.510" v="935" actId="113"/>
          <ac:spMkLst>
            <pc:docMk/>
            <pc:sldMk cId="3679053242" sldId="263"/>
            <ac:spMk id="3" creationId="{1DE3E154-6DB6-028A-FA9F-68C08D3ACBBA}"/>
          </ac:spMkLst>
        </pc:spChg>
      </pc:sldChg>
      <pc:sldChg chg="modSp add mod">
        <pc:chgData name="Poul Løgstrup Bjerg" userId="7f2540f1-ca4d-4065-b428-03e4bee6d30f" providerId="ADAL" clId="{BDF23537-8B6A-42BE-A314-D2C5CCD412E8}" dt="2025-02-24T16:22:10.884" v="1063" actId="27636"/>
        <pc:sldMkLst>
          <pc:docMk/>
          <pc:sldMk cId="3825390215" sldId="286"/>
        </pc:sldMkLst>
        <pc:spChg chg="mod">
          <ac:chgData name="Poul Løgstrup Bjerg" userId="7f2540f1-ca4d-4065-b428-03e4bee6d30f" providerId="ADAL" clId="{BDF23537-8B6A-42BE-A314-D2C5CCD412E8}" dt="2025-02-24T16:22:10.884" v="1063" actId="27636"/>
          <ac:spMkLst>
            <pc:docMk/>
            <pc:sldMk cId="3825390215" sldId="286"/>
            <ac:spMk id="2" creationId="{00000000-0000-0000-0000-000000000000}"/>
          </ac:spMkLst>
        </pc:spChg>
        <pc:spChg chg="mod">
          <ac:chgData name="Poul Løgstrup Bjerg" userId="7f2540f1-ca4d-4065-b428-03e4bee6d30f" providerId="ADAL" clId="{BDF23537-8B6A-42BE-A314-D2C5CCD412E8}" dt="2025-02-24T15:26:12.595" v="144" actId="20577"/>
          <ac:spMkLst>
            <pc:docMk/>
            <pc:sldMk cId="3825390215" sldId="286"/>
            <ac:spMk id="3" creationId="{00000000-0000-0000-0000-000000000000}"/>
          </ac:spMkLst>
        </pc:spChg>
      </pc:sldChg>
      <pc:sldChg chg="del">
        <pc:chgData name="Poul Løgstrup Bjerg" userId="7f2540f1-ca4d-4065-b428-03e4bee6d30f" providerId="ADAL" clId="{BDF23537-8B6A-42BE-A314-D2C5CCD412E8}" dt="2025-02-24T15:18:59.050" v="101" actId="47"/>
        <pc:sldMkLst>
          <pc:docMk/>
          <pc:sldMk cId="510187830" sldId="291"/>
        </pc:sldMkLst>
      </pc:sldChg>
      <pc:sldChg chg="del">
        <pc:chgData name="Poul Løgstrup Bjerg" userId="7f2540f1-ca4d-4065-b428-03e4bee6d30f" providerId="ADAL" clId="{BDF23537-8B6A-42BE-A314-D2C5CCD412E8}" dt="2025-02-24T15:18:59.050" v="101" actId="47"/>
        <pc:sldMkLst>
          <pc:docMk/>
          <pc:sldMk cId="3978129054" sldId="298"/>
        </pc:sldMkLst>
      </pc:sldChg>
      <pc:sldChg chg="add">
        <pc:chgData name="Poul Løgstrup Bjerg" userId="7f2540f1-ca4d-4065-b428-03e4bee6d30f" providerId="ADAL" clId="{BDF23537-8B6A-42BE-A314-D2C5CCD412E8}" dt="2025-02-24T15:47:41.758" v="582"/>
        <pc:sldMkLst>
          <pc:docMk/>
          <pc:sldMk cId="3054453761" sldId="304"/>
        </pc:sldMkLst>
      </pc:sldChg>
      <pc:sldChg chg="del">
        <pc:chgData name="Poul Løgstrup Bjerg" userId="7f2540f1-ca4d-4065-b428-03e4bee6d30f" providerId="ADAL" clId="{BDF23537-8B6A-42BE-A314-D2C5CCD412E8}" dt="2025-02-24T15:21:13.692" v="113" actId="47"/>
        <pc:sldMkLst>
          <pc:docMk/>
          <pc:sldMk cId="3818340673" sldId="307"/>
        </pc:sldMkLst>
      </pc:sldChg>
      <pc:sldChg chg="add del">
        <pc:chgData name="Poul Løgstrup Bjerg" userId="7f2540f1-ca4d-4065-b428-03e4bee6d30f" providerId="ADAL" clId="{BDF23537-8B6A-42BE-A314-D2C5CCD412E8}" dt="2025-02-24T15:47:58.097" v="583" actId="47"/>
        <pc:sldMkLst>
          <pc:docMk/>
          <pc:sldMk cId="4053857273" sldId="307"/>
        </pc:sldMkLst>
      </pc:sldChg>
      <pc:sldChg chg="addSp modSp mod">
        <pc:chgData name="Poul Løgstrup Bjerg" userId="7f2540f1-ca4d-4065-b428-03e4bee6d30f" providerId="ADAL" clId="{BDF23537-8B6A-42BE-A314-D2C5CCD412E8}" dt="2025-02-24T15:25:10.033" v="129" actId="1076"/>
        <pc:sldMkLst>
          <pc:docMk/>
          <pc:sldMk cId="2859690546" sldId="319"/>
        </pc:sldMkLst>
        <pc:spChg chg="mod">
          <ac:chgData name="Poul Løgstrup Bjerg" userId="7f2540f1-ca4d-4065-b428-03e4bee6d30f" providerId="ADAL" clId="{BDF23537-8B6A-42BE-A314-D2C5CCD412E8}" dt="2025-02-24T15:17:04.889" v="100" actId="20577"/>
          <ac:spMkLst>
            <pc:docMk/>
            <pc:sldMk cId="2859690546" sldId="319"/>
            <ac:spMk id="2" creationId="{44F958ED-C8BC-05DC-2B27-297FBE1458CF}"/>
          </ac:spMkLst>
        </pc:spChg>
        <pc:picChg chg="add mod">
          <ac:chgData name="Poul Løgstrup Bjerg" userId="7f2540f1-ca4d-4065-b428-03e4bee6d30f" providerId="ADAL" clId="{BDF23537-8B6A-42BE-A314-D2C5CCD412E8}" dt="2025-02-24T15:25:10.033" v="129" actId="1076"/>
          <ac:picMkLst>
            <pc:docMk/>
            <pc:sldMk cId="2859690546" sldId="319"/>
            <ac:picMk id="7" creationId="{71B34281-44C8-DA8C-EF04-5881614CC623}"/>
          </ac:picMkLst>
        </pc:picChg>
      </pc:sldChg>
      <pc:sldChg chg="del">
        <pc:chgData name="Poul Løgstrup Bjerg" userId="7f2540f1-ca4d-4065-b428-03e4bee6d30f" providerId="ADAL" clId="{BDF23537-8B6A-42BE-A314-D2C5CCD412E8}" dt="2025-02-24T15:21:13.692" v="113" actId="47"/>
        <pc:sldMkLst>
          <pc:docMk/>
          <pc:sldMk cId="693756441" sldId="352"/>
        </pc:sldMkLst>
      </pc:sldChg>
      <pc:sldChg chg="add">
        <pc:chgData name="Poul Løgstrup Bjerg" userId="7f2540f1-ca4d-4065-b428-03e4bee6d30f" providerId="ADAL" clId="{BDF23537-8B6A-42BE-A314-D2C5CCD412E8}" dt="2025-02-24T15:47:41.758" v="582"/>
        <pc:sldMkLst>
          <pc:docMk/>
          <pc:sldMk cId="1556014537" sldId="360"/>
        </pc:sldMkLst>
      </pc:sldChg>
      <pc:sldChg chg="addSp delSp modSp mod">
        <pc:chgData name="Poul Løgstrup Bjerg" userId="7f2540f1-ca4d-4065-b428-03e4bee6d30f" providerId="ADAL" clId="{BDF23537-8B6A-42BE-A314-D2C5CCD412E8}" dt="2025-02-24T16:11:55.284" v="904"/>
        <pc:sldMkLst>
          <pc:docMk/>
          <pc:sldMk cId="3135644332" sldId="439"/>
        </pc:sldMkLst>
        <pc:spChg chg="add mod">
          <ac:chgData name="Poul Løgstrup Bjerg" userId="7f2540f1-ca4d-4065-b428-03e4bee6d30f" providerId="ADAL" clId="{BDF23537-8B6A-42BE-A314-D2C5CCD412E8}" dt="2025-02-24T16:11:55.284" v="904"/>
          <ac:spMkLst>
            <pc:docMk/>
            <pc:sldMk cId="3135644332" sldId="439"/>
            <ac:spMk id="10" creationId="{BD1BEF64-4C67-8E74-3DF0-BCB933B62418}"/>
          </ac:spMkLst>
        </pc:spChg>
      </pc:sldChg>
      <pc:sldChg chg="add del">
        <pc:chgData name="Poul Løgstrup Bjerg" userId="7f2540f1-ca4d-4065-b428-03e4bee6d30f" providerId="ADAL" clId="{BDF23537-8B6A-42BE-A314-D2C5CCD412E8}" dt="2025-02-24T16:17:12.293" v="968" actId="47"/>
        <pc:sldMkLst>
          <pc:docMk/>
          <pc:sldMk cId="3097552416" sldId="440"/>
        </pc:sldMkLst>
      </pc:sldChg>
      <pc:sldChg chg="del">
        <pc:chgData name="Poul Løgstrup Bjerg" userId="7f2540f1-ca4d-4065-b428-03e4bee6d30f" providerId="ADAL" clId="{BDF23537-8B6A-42BE-A314-D2C5CCD412E8}" dt="2025-02-24T15:21:13.692" v="113" actId="47"/>
        <pc:sldMkLst>
          <pc:docMk/>
          <pc:sldMk cId="1919297217" sldId="444"/>
        </pc:sldMkLst>
      </pc:sldChg>
      <pc:sldChg chg="del">
        <pc:chgData name="Poul Løgstrup Bjerg" userId="7f2540f1-ca4d-4065-b428-03e4bee6d30f" providerId="ADAL" clId="{BDF23537-8B6A-42BE-A314-D2C5CCD412E8}" dt="2025-02-24T15:23:03.779" v="123" actId="47"/>
        <pc:sldMkLst>
          <pc:docMk/>
          <pc:sldMk cId="2228034931" sldId="454"/>
        </pc:sldMkLst>
      </pc:sldChg>
      <pc:sldChg chg="del ord">
        <pc:chgData name="Poul Løgstrup Bjerg" userId="7f2540f1-ca4d-4065-b428-03e4bee6d30f" providerId="ADAL" clId="{BDF23537-8B6A-42BE-A314-D2C5CCD412E8}" dt="2025-02-24T15:35:40.653" v="436" actId="47"/>
        <pc:sldMkLst>
          <pc:docMk/>
          <pc:sldMk cId="1707107283" sldId="458"/>
        </pc:sldMkLst>
      </pc:sldChg>
      <pc:sldChg chg="addSp modSp mod ord">
        <pc:chgData name="Poul Løgstrup Bjerg" userId="7f2540f1-ca4d-4065-b428-03e4bee6d30f" providerId="ADAL" clId="{BDF23537-8B6A-42BE-A314-D2C5CCD412E8}" dt="2025-02-28T14:01:41.962" v="1104" actId="6549"/>
        <pc:sldMkLst>
          <pc:docMk/>
          <pc:sldMk cId="2854960620" sldId="459"/>
        </pc:sldMkLst>
        <pc:spChg chg="mod">
          <ac:chgData name="Poul Løgstrup Bjerg" userId="7f2540f1-ca4d-4065-b428-03e4bee6d30f" providerId="ADAL" clId="{BDF23537-8B6A-42BE-A314-D2C5CCD412E8}" dt="2025-02-24T16:21:51.902" v="1058" actId="20577"/>
          <ac:spMkLst>
            <pc:docMk/>
            <pc:sldMk cId="2854960620" sldId="459"/>
            <ac:spMk id="2" creationId="{98A52B5F-BEC8-08E5-BCCC-E7DA635AC8A2}"/>
          </ac:spMkLst>
        </pc:spChg>
        <pc:spChg chg="mod">
          <ac:chgData name="Poul Løgstrup Bjerg" userId="7f2540f1-ca4d-4065-b428-03e4bee6d30f" providerId="ADAL" clId="{BDF23537-8B6A-42BE-A314-D2C5CCD412E8}" dt="2025-02-28T14:01:41.962" v="1104" actId="6549"/>
          <ac:spMkLst>
            <pc:docMk/>
            <pc:sldMk cId="2854960620" sldId="459"/>
            <ac:spMk id="3" creationId="{BCF5EA63-3BFB-EE68-15DF-65D44DC3421E}"/>
          </ac:spMkLst>
        </pc:spChg>
        <pc:picChg chg="add mod">
          <ac:chgData name="Poul Løgstrup Bjerg" userId="7f2540f1-ca4d-4065-b428-03e4bee6d30f" providerId="ADAL" clId="{BDF23537-8B6A-42BE-A314-D2C5CCD412E8}" dt="2025-02-24T15:38:27.354" v="471" actId="14100"/>
          <ac:picMkLst>
            <pc:docMk/>
            <pc:sldMk cId="2854960620" sldId="459"/>
            <ac:picMk id="7" creationId="{1E296BA8-1E69-36F0-256E-C3DEDFC369C3}"/>
          </ac:picMkLst>
        </pc:picChg>
      </pc:sldChg>
      <pc:sldChg chg="del ord">
        <pc:chgData name="Poul Løgstrup Bjerg" userId="7f2540f1-ca4d-4065-b428-03e4bee6d30f" providerId="ADAL" clId="{BDF23537-8B6A-42BE-A314-D2C5CCD412E8}" dt="2025-02-24T15:35:34.089" v="434" actId="47"/>
        <pc:sldMkLst>
          <pc:docMk/>
          <pc:sldMk cId="103730902" sldId="461"/>
        </pc:sldMkLst>
      </pc:sldChg>
      <pc:sldChg chg="del ord">
        <pc:chgData name="Poul Løgstrup Bjerg" userId="7f2540f1-ca4d-4065-b428-03e4bee6d30f" providerId="ADAL" clId="{BDF23537-8B6A-42BE-A314-D2C5CCD412E8}" dt="2025-02-24T15:35:36.412" v="435" actId="47"/>
        <pc:sldMkLst>
          <pc:docMk/>
          <pc:sldMk cId="1232782303" sldId="462"/>
        </pc:sldMkLst>
      </pc:sldChg>
      <pc:sldChg chg="del ord">
        <pc:chgData name="Poul Løgstrup Bjerg" userId="7f2540f1-ca4d-4065-b428-03e4bee6d30f" providerId="ADAL" clId="{BDF23537-8B6A-42BE-A314-D2C5CCD412E8}" dt="2025-02-24T15:35:29.902" v="433" actId="47"/>
        <pc:sldMkLst>
          <pc:docMk/>
          <pc:sldMk cId="2258908013" sldId="463"/>
        </pc:sldMkLst>
      </pc:sldChg>
      <pc:sldChg chg="del ord">
        <pc:chgData name="Poul Løgstrup Bjerg" userId="7f2540f1-ca4d-4065-b428-03e4bee6d30f" providerId="ADAL" clId="{BDF23537-8B6A-42BE-A314-D2C5CCD412E8}" dt="2025-02-24T15:35:45.192" v="437" actId="47"/>
        <pc:sldMkLst>
          <pc:docMk/>
          <pc:sldMk cId="314579166" sldId="464"/>
        </pc:sldMkLst>
      </pc:sldChg>
      <pc:sldChg chg="del ord">
        <pc:chgData name="Poul Løgstrup Bjerg" userId="7f2540f1-ca4d-4065-b428-03e4bee6d30f" providerId="ADAL" clId="{BDF23537-8B6A-42BE-A314-D2C5CCD412E8}" dt="2025-02-24T15:35:49.235" v="438" actId="47"/>
        <pc:sldMkLst>
          <pc:docMk/>
          <pc:sldMk cId="1426719231" sldId="465"/>
        </pc:sldMkLst>
      </pc:sldChg>
      <pc:sldChg chg="add">
        <pc:chgData name="Poul Løgstrup Bjerg" userId="7f2540f1-ca4d-4065-b428-03e4bee6d30f" providerId="ADAL" clId="{BDF23537-8B6A-42BE-A314-D2C5CCD412E8}" dt="2025-02-24T15:47:41.758" v="582"/>
        <pc:sldMkLst>
          <pc:docMk/>
          <pc:sldMk cId="1831561647" sldId="593"/>
        </pc:sldMkLst>
      </pc:sldChg>
      <pc:sldChg chg="del">
        <pc:chgData name="Poul Løgstrup Bjerg" userId="7f2540f1-ca4d-4065-b428-03e4bee6d30f" providerId="ADAL" clId="{BDF23537-8B6A-42BE-A314-D2C5CCD412E8}" dt="2025-02-24T15:18:59.050" v="101" actId="47"/>
        <pc:sldMkLst>
          <pc:docMk/>
          <pc:sldMk cId="1941756321" sldId="594"/>
        </pc:sldMkLst>
      </pc:sldChg>
      <pc:sldChg chg="add">
        <pc:chgData name="Poul Løgstrup Bjerg" userId="7f2540f1-ca4d-4065-b428-03e4bee6d30f" providerId="ADAL" clId="{BDF23537-8B6A-42BE-A314-D2C5CCD412E8}" dt="2025-02-24T15:47:41.758" v="582"/>
        <pc:sldMkLst>
          <pc:docMk/>
          <pc:sldMk cId="2324454274" sldId="594"/>
        </pc:sldMkLst>
      </pc:sldChg>
      <pc:sldChg chg="addSp delSp modSp mod">
        <pc:chgData name="Poul Løgstrup Bjerg" userId="7f2540f1-ca4d-4065-b428-03e4bee6d30f" providerId="ADAL" clId="{BDF23537-8B6A-42BE-A314-D2C5CCD412E8}" dt="2025-02-24T15:20:38.460" v="112" actId="27636"/>
        <pc:sldMkLst>
          <pc:docMk/>
          <pc:sldMk cId="555099701" sldId="595"/>
        </pc:sldMkLst>
        <pc:spChg chg="mod">
          <ac:chgData name="Poul Løgstrup Bjerg" userId="7f2540f1-ca4d-4065-b428-03e4bee6d30f" providerId="ADAL" clId="{BDF23537-8B6A-42BE-A314-D2C5CCD412E8}" dt="2025-02-24T15:20:38.460" v="112" actId="27636"/>
          <ac:spMkLst>
            <pc:docMk/>
            <pc:sldMk cId="555099701" sldId="595"/>
            <ac:spMk id="3" creationId="{00000000-0000-0000-0000-000000000000}"/>
          </ac:spMkLst>
        </pc:spChg>
        <pc:graphicFrameChg chg="add mod">
          <ac:chgData name="Poul Løgstrup Bjerg" userId="7f2540f1-ca4d-4065-b428-03e4bee6d30f" providerId="ADAL" clId="{BDF23537-8B6A-42BE-A314-D2C5CCD412E8}" dt="2025-02-24T15:20:29.599" v="110" actId="1076"/>
          <ac:graphicFrameMkLst>
            <pc:docMk/>
            <pc:sldMk cId="555099701" sldId="595"/>
            <ac:graphicFrameMk id="6" creationId="{277012B6-8137-4210-1C0A-0164140B59E9}"/>
          </ac:graphicFrameMkLst>
        </pc:graphicFrameChg>
        <pc:picChg chg="add mod">
          <ac:chgData name="Poul Løgstrup Bjerg" userId="7f2540f1-ca4d-4065-b428-03e4bee6d30f" providerId="ADAL" clId="{BDF23537-8B6A-42BE-A314-D2C5CCD412E8}" dt="2025-02-24T15:19:34.705" v="107" actId="1076"/>
          <ac:picMkLst>
            <pc:docMk/>
            <pc:sldMk cId="555099701" sldId="595"/>
            <ac:picMk id="5" creationId="{4C048A32-BBE0-99A4-6440-FFE480102703}"/>
          </ac:picMkLst>
        </pc:picChg>
      </pc:sldChg>
      <pc:sldChg chg="modSp add mod ord">
        <pc:chgData name="Poul Løgstrup Bjerg" userId="7f2540f1-ca4d-4065-b428-03e4bee6d30f" providerId="ADAL" clId="{BDF23537-8B6A-42BE-A314-D2C5CCD412E8}" dt="2025-02-24T16:19:43.080" v="1047" actId="207"/>
        <pc:sldMkLst>
          <pc:docMk/>
          <pc:sldMk cId="1068421495" sldId="596"/>
        </pc:sldMkLst>
        <pc:spChg chg="mod">
          <ac:chgData name="Poul Løgstrup Bjerg" userId="7f2540f1-ca4d-4065-b428-03e4bee6d30f" providerId="ADAL" clId="{BDF23537-8B6A-42BE-A314-D2C5CCD412E8}" dt="2025-02-24T15:51:11.375" v="660" actId="6549"/>
          <ac:spMkLst>
            <pc:docMk/>
            <pc:sldMk cId="1068421495" sldId="596"/>
            <ac:spMk id="2" creationId="{EE72A0EE-20F2-B975-EE54-823C40C01B28}"/>
          </ac:spMkLst>
        </pc:spChg>
        <pc:spChg chg="mod">
          <ac:chgData name="Poul Løgstrup Bjerg" userId="7f2540f1-ca4d-4065-b428-03e4bee6d30f" providerId="ADAL" clId="{BDF23537-8B6A-42BE-A314-D2C5CCD412E8}" dt="2025-02-24T16:19:43.080" v="1047" actId="207"/>
          <ac:spMkLst>
            <pc:docMk/>
            <pc:sldMk cId="1068421495" sldId="596"/>
            <ac:spMk id="3" creationId="{395C23D9-685B-C8F1-9047-6A87D1474ABF}"/>
          </ac:spMkLst>
        </pc:spChg>
      </pc:sldChg>
      <pc:sldChg chg="add del">
        <pc:chgData name="Poul Løgstrup Bjerg" userId="7f2540f1-ca4d-4065-b428-03e4bee6d30f" providerId="ADAL" clId="{BDF23537-8B6A-42BE-A314-D2C5CCD412E8}" dt="2025-02-24T15:44:47.118" v="580" actId="47"/>
        <pc:sldMkLst>
          <pc:docMk/>
          <pc:sldMk cId="772877416" sldId="597"/>
        </pc:sldMkLst>
      </pc:sldChg>
      <pc:sldChg chg="addSp delSp modSp add mod">
        <pc:chgData name="Poul Løgstrup Bjerg" userId="7f2540f1-ca4d-4065-b428-03e4bee6d30f" providerId="ADAL" clId="{BDF23537-8B6A-42BE-A314-D2C5CCD412E8}" dt="2025-02-28T14:01:17.802" v="1102" actId="20577"/>
        <pc:sldMkLst>
          <pc:docMk/>
          <pc:sldMk cId="2892037597" sldId="598"/>
        </pc:sldMkLst>
        <pc:spChg chg="mod">
          <ac:chgData name="Poul Løgstrup Bjerg" userId="7f2540f1-ca4d-4065-b428-03e4bee6d30f" providerId="ADAL" clId="{BDF23537-8B6A-42BE-A314-D2C5CCD412E8}" dt="2025-02-24T16:21:47.128" v="1057" actId="20577"/>
          <ac:spMkLst>
            <pc:docMk/>
            <pc:sldMk cId="2892037597" sldId="598"/>
            <ac:spMk id="2" creationId="{CE9BD2A0-0E65-8FA7-4F22-1B44DFC305E2}"/>
          </ac:spMkLst>
        </pc:spChg>
        <pc:spChg chg="mod">
          <ac:chgData name="Poul Løgstrup Bjerg" userId="7f2540f1-ca4d-4065-b428-03e4bee6d30f" providerId="ADAL" clId="{BDF23537-8B6A-42BE-A314-D2C5CCD412E8}" dt="2025-02-28T14:01:17.802" v="1102" actId="20577"/>
          <ac:spMkLst>
            <pc:docMk/>
            <pc:sldMk cId="2892037597" sldId="598"/>
            <ac:spMk id="3" creationId="{2E3D15A7-E07B-5263-7E43-52FFC0384A1F}"/>
          </ac:spMkLst>
        </pc:spChg>
        <pc:picChg chg="add mod">
          <ac:chgData name="Poul Løgstrup Bjerg" userId="7f2540f1-ca4d-4065-b428-03e4bee6d30f" providerId="ADAL" clId="{BDF23537-8B6A-42BE-A314-D2C5CCD412E8}" dt="2025-02-24T15:31:27.598" v="262" actId="1076"/>
          <ac:picMkLst>
            <pc:docMk/>
            <pc:sldMk cId="2892037597" sldId="598"/>
            <ac:picMk id="7" creationId="{75BB2822-790F-F772-1644-2A43ED1ED65F}"/>
          </ac:picMkLst>
        </pc:picChg>
        <pc:picChg chg="add mod">
          <ac:chgData name="Poul Løgstrup Bjerg" userId="7f2540f1-ca4d-4065-b428-03e4bee6d30f" providerId="ADAL" clId="{BDF23537-8B6A-42BE-A314-D2C5CCD412E8}" dt="2025-02-24T15:33:51.891" v="299" actId="1076"/>
          <ac:picMkLst>
            <pc:docMk/>
            <pc:sldMk cId="2892037597" sldId="598"/>
            <ac:picMk id="10" creationId="{09DCEF71-367E-05B4-9988-5D9D6CD825CD}"/>
          </ac:picMkLst>
        </pc:picChg>
      </pc:sldChg>
      <pc:sldChg chg="add ord">
        <pc:chgData name="Poul Løgstrup Bjerg" userId="7f2540f1-ca4d-4065-b428-03e4bee6d30f" providerId="ADAL" clId="{BDF23537-8B6A-42BE-A314-D2C5CCD412E8}" dt="2025-02-24T16:16:31.375" v="965"/>
        <pc:sldMkLst>
          <pc:docMk/>
          <pc:sldMk cId="537123067" sldId="599"/>
        </pc:sldMkLst>
      </pc:sldChg>
      <pc:sldChg chg="modSp add mod ord">
        <pc:chgData name="Poul Løgstrup Bjerg" userId="7f2540f1-ca4d-4065-b428-03e4bee6d30f" providerId="ADAL" clId="{BDF23537-8B6A-42BE-A314-D2C5CCD412E8}" dt="2025-02-24T16:11:24.123" v="902" actId="20577"/>
        <pc:sldMkLst>
          <pc:docMk/>
          <pc:sldMk cId="3025633667" sldId="600"/>
        </pc:sldMkLst>
        <pc:spChg chg="mod">
          <ac:chgData name="Poul Løgstrup Bjerg" userId="7f2540f1-ca4d-4065-b428-03e4bee6d30f" providerId="ADAL" clId="{BDF23537-8B6A-42BE-A314-D2C5CCD412E8}" dt="2025-02-24T16:11:24.123" v="902" actId="20577"/>
          <ac:spMkLst>
            <pc:docMk/>
            <pc:sldMk cId="3025633667" sldId="600"/>
            <ac:spMk id="9" creationId="{DF426A69-F43B-110C-91E1-CBD699F94521}"/>
          </ac:spMkLst>
        </pc:spChg>
      </pc:sldChg>
      <pc:sldChg chg="delSp modSp add del mod">
        <pc:chgData name="Poul Løgstrup Bjerg" userId="7f2540f1-ca4d-4065-b428-03e4bee6d30f" providerId="ADAL" clId="{BDF23537-8B6A-42BE-A314-D2C5CCD412E8}" dt="2025-02-24T16:16:34.317" v="966" actId="47"/>
        <pc:sldMkLst>
          <pc:docMk/>
          <pc:sldMk cId="2695092180" sldId="601"/>
        </pc:sldMkLst>
      </pc:sldChg>
      <pc:sldChg chg="add del">
        <pc:chgData name="Poul Løgstrup Bjerg" userId="7f2540f1-ca4d-4065-b428-03e4bee6d30f" providerId="ADAL" clId="{BDF23537-8B6A-42BE-A314-D2C5CCD412E8}" dt="2025-02-24T15:49:29.002" v="600" actId="47"/>
        <pc:sldMkLst>
          <pc:docMk/>
          <pc:sldMk cId="2553441069" sldId="602"/>
        </pc:sldMkLst>
      </pc:sldChg>
      <pc:sldChg chg="add">
        <pc:chgData name="Poul Løgstrup Bjerg" userId="7f2540f1-ca4d-4065-b428-03e4bee6d30f" providerId="ADAL" clId="{BDF23537-8B6A-42BE-A314-D2C5CCD412E8}" dt="2025-02-24T15:49:25.448" v="599"/>
        <pc:sldMkLst>
          <pc:docMk/>
          <pc:sldMk cId="240026105" sldId="603"/>
        </pc:sldMkLst>
      </pc:sldChg>
      <pc:sldChg chg="add del">
        <pc:chgData name="Poul Løgstrup Bjerg" userId="7f2540f1-ca4d-4065-b428-03e4bee6d30f" providerId="ADAL" clId="{BDF23537-8B6A-42BE-A314-D2C5CCD412E8}" dt="2025-02-24T16:20:03.063" v="1049" actId="47"/>
        <pc:sldMkLst>
          <pc:docMk/>
          <pc:sldMk cId="3364671793" sldId="604"/>
        </pc:sldMkLst>
      </pc:sldChg>
      <pc:sldChg chg="modSp add mod">
        <pc:chgData name="Poul Løgstrup Bjerg" userId="7f2540f1-ca4d-4065-b428-03e4bee6d30f" providerId="ADAL" clId="{BDF23537-8B6A-42BE-A314-D2C5CCD412E8}" dt="2025-02-24T16:20:18.270" v="1051" actId="207"/>
        <pc:sldMkLst>
          <pc:docMk/>
          <pc:sldMk cId="3076268573" sldId="605"/>
        </pc:sldMkLst>
        <pc:spChg chg="mod">
          <ac:chgData name="Poul Løgstrup Bjerg" userId="7f2540f1-ca4d-4065-b428-03e4bee6d30f" providerId="ADAL" clId="{BDF23537-8B6A-42BE-A314-D2C5CCD412E8}" dt="2025-02-24T16:20:18.270" v="1051" actId="207"/>
          <ac:spMkLst>
            <pc:docMk/>
            <pc:sldMk cId="3076268573" sldId="605"/>
            <ac:spMk id="3" creationId="{EC3DA3D8-C59D-4400-413A-0DEE1A33BC0D}"/>
          </ac:spMkLst>
        </pc:spChg>
      </pc:sldChg>
      <pc:sldChg chg="add">
        <pc:chgData name="Poul Løgstrup Bjerg" userId="7f2540f1-ca4d-4065-b428-03e4bee6d30f" providerId="ADAL" clId="{BDF23537-8B6A-42BE-A314-D2C5CCD412E8}" dt="2025-02-24T16:21:08.280" v="1052"/>
        <pc:sldMkLst>
          <pc:docMk/>
          <pc:sldMk cId="2160610537" sldId="60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dfs.env.dtu.dk\env\H4\plbj\Undervisning\11462%20Geologi\Forel&#230;sninger%202019\Grain%20size\Industrivej\BA26-26.xls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\\dfs.env.dtu.dk\env\H4\plbj\Undervisning\11462%20Geologi\Forel&#230;sninger%202019\Grain%20size\Industrivej\BA26-26.xls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\\dfs.env.dtu.dk\env\H4\plbj\Undervisning\11462%20Geologi\Forel&#230;sninger%202019\Grain%20size\Industrivej\BA26-26.xls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\\dfs.env.dtu.dk\env\H4\plbj\Undervisning\11462%20Geologi\Forel&#230;sninger%202019\Grain%20size\Industrivej\BA26-26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dfs.env.dtu.dk\env\H4\plbj\Undervisning\11462%20Geologi\Forel&#230;sninger%202019\Grain%20size\Industrivej\BA26-17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dfs.env.dtu.dk\env\H4\plbj\Undervisning\11462%20Geologi\Forel&#230;sninger%202019\Grain%20size\Industrivej\BA26-18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8461621527213721E-2"/>
          <c:y val="5.1912706819679653E-2"/>
          <c:w val="0.73076991696393945"/>
          <c:h val="0.78142285002254641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English!$F$12:$F$21</c:f>
              <c:numCache>
                <c:formatCode>0.000</c:formatCode>
                <c:ptCount val="10"/>
                <c:pt idx="1">
                  <c:v>2</c:v>
                </c:pt>
                <c:pt idx="2">
                  <c:v>1</c:v>
                </c:pt>
                <c:pt idx="3">
                  <c:v>0.6</c:v>
                </c:pt>
                <c:pt idx="4">
                  <c:v>0.35499999999999998</c:v>
                </c:pt>
                <c:pt idx="5">
                  <c:v>0.25</c:v>
                </c:pt>
                <c:pt idx="6">
                  <c:v>0.18</c:v>
                </c:pt>
                <c:pt idx="7">
                  <c:v>0.125</c:v>
                </c:pt>
                <c:pt idx="8">
                  <c:v>0.09</c:v>
                </c:pt>
                <c:pt idx="9">
                  <c:v>6.3E-2</c:v>
                </c:pt>
              </c:numCache>
            </c:numRef>
          </c:xVal>
          <c:yVal>
            <c:numRef>
              <c:f>English!$G$12:$G$21</c:f>
              <c:numCache>
                <c:formatCode>0.00</c:formatCode>
                <c:ptCount val="10"/>
                <c:pt idx="0">
                  <c:v>100</c:v>
                </c:pt>
                <c:pt idx="1">
                  <c:v>97.978366281238337</c:v>
                </c:pt>
                <c:pt idx="2">
                  <c:v>90.895188362551281</c:v>
                </c:pt>
                <c:pt idx="3">
                  <c:v>76.706452816113384</c:v>
                </c:pt>
                <c:pt idx="4">
                  <c:v>50.23871689668033</c:v>
                </c:pt>
                <c:pt idx="5">
                  <c:v>33.711301753077201</c:v>
                </c:pt>
                <c:pt idx="6">
                  <c:v>23.815740395374853</c:v>
                </c:pt>
                <c:pt idx="7">
                  <c:v>12.454308093994772</c:v>
                </c:pt>
                <c:pt idx="8">
                  <c:v>7.2696754942185731</c:v>
                </c:pt>
                <c:pt idx="9">
                  <c:v>5.0130548302872056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89A-4CCF-8945-A186A7A9F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7015696"/>
        <c:axId val="1"/>
      </c:scatterChart>
      <c:valAx>
        <c:axId val="547015696"/>
        <c:scaling>
          <c:logBase val="10"/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Kornstørrelse i mm
X</a:t>
                </a:r>
              </a:p>
            </c:rich>
          </c:tx>
          <c:layout>
            <c:manualLayout>
              <c:xMode val="edge"/>
              <c:yMode val="edge"/>
              <c:x val="0.34615424994952554"/>
              <c:y val="0.89071275561306928"/>
            </c:manualLayout>
          </c:layout>
          <c:overlay val="0"/>
          <c:spPr>
            <a:noFill/>
            <a:ln w="25400">
              <a:noFill/>
            </a:ln>
          </c:spPr>
        </c:title>
        <c:numFmt formatCode="0.00;[Red]0.00" sourceLinked="0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1"/>
        <c:crosses val="autoZero"/>
        <c:crossBetween val="midCat"/>
      </c:valAx>
      <c:valAx>
        <c:axId val="1"/>
        <c:scaling>
          <c:orientation val="minMax"/>
          <c:max val="1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Kumulativ vægt %</a:t>
                </a:r>
              </a:p>
            </c:rich>
          </c:tx>
          <c:layout>
            <c:manualLayout>
              <c:xMode val="edge"/>
              <c:yMode val="edge"/>
              <c:x val="9.6153846153846159E-3"/>
              <c:y val="0.3087438861228697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547015696"/>
        <c:crossesAt val="0.01"/>
        <c:crossBetween val="midCat"/>
        <c:minorUnit val="2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a-DK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8461621527213721E-2"/>
          <c:y val="5.1912706819679653E-2"/>
          <c:w val="0.73076991696393945"/>
          <c:h val="0.78142285002254641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English!$F$12:$F$21</c:f>
              <c:numCache>
                <c:formatCode>0.000</c:formatCode>
                <c:ptCount val="10"/>
                <c:pt idx="1">
                  <c:v>2</c:v>
                </c:pt>
                <c:pt idx="2">
                  <c:v>1</c:v>
                </c:pt>
                <c:pt idx="3">
                  <c:v>0.6</c:v>
                </c:pt>
                <c:pt idx="4">
                  <c:v>0.35499999999999998</c:v>
                </c:pt>
                <c:pt idx="5">
                  <c:v>0.25</c:v>
                </c:pt>
                <c:pt idx="6">
                  <c:v>0.18</c:v>
                </c:pt>
                <c:pt idx="7">
                  <c:v>0.125</c:v>
                </c:pt>
                <c:pt idx="8">
                  <c:v>0.09</c:v>
                </c:pt>
                <c:pt idx="9">
                  <c:v>6.3E-2</c:v>
                </c:pt>
              </c:numCache>
            </c:numRef>
          </c:xVal>
          <c:yVal>
            <c:numRef>
              <c:f>English!$G$12:$G$21</c:f>
              <c:numCache>
                <c:formatCode>0.00</c:formatCode>
                <c:ptCount val="10"/>
                <c:pt idx="0">
                  <c:v>100</c:v>
                </c:pt>
                <c:pt idx="1">
                  <c:v>97.978366281238337</c:v>
                </c:pt>
                <c:pt idx="2">
                  <c:v>90.895188362551281</c:v>
                </c:pt>
                <c:pt idx="3">
                  <c:v>76.706452816113384</c:v>
                </c:pt>
                <c:pt idx="4">
                  <c:v>50.23871689668033</c:v>
                </c:pt>
                <c:pt idx="5">
                  <c:v>33.711301753077201</c:v>
                </c:pt>
                <c:pt idx="6">
                  <c:v>23.815740395374853</c:v>
                </c:pt>
                <c:pt idx="7">
                  <c:v>12.454308093994772</c:v>
                </c:pt>
                <c:pt idx="8">
                  <c:v>7.2696754942185731</c:v>
                </c:pt>
                <c:pt idx="9">
                  <c:v>5.0130548302872056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89A-4CCF-8945-A186A7A9F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7015696"/>
        <c:axId val="1"/>
      </c:scatterChart>
      <c:valAx>
        <c:axId val="547015696"/>
        <c:scaling>
          <c:logBase val="10"/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Kornstørrelse i mm
X</a:t>
                </a:r>
              </a:p>
            </c:rich>
          </c:tx>
          <c:layout>
            <c:manualLayout>
              <c:xMode val="edge"/>
              <c:yMode val="edge"/>
              <c:x val="0.34615424994952554"/>
              <c:y val="0.89071275561306928"/>
            </c:manualLayout>
          </c:layout>
          <c:overlay val="0"/>
          <c:spPr>
            <a:noFill/>
            <a:ln w="25400">
              <a:noFill/>
            </a:ln>
          </c:spPr>
        </c:title>
        <c:numFmt formatCode="0.00;[Red]0.00" sourceLinked="0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1"/>
        <c:crosses val="autoZero"/>
        <c:crossBetween val="midCat"/>
      </c:valAx>
      <c:valAx>
        <c:axId val="1"/>
        <c:scaling>
          <c:orientation val="minMax"/>
          <c:max val="1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Kumulativ vægt %</a:t>
                </a:r>
              </a:p>
            </c:rich>
          </c:tx>
          <c:layout>
            <c:manualLayout>
              <c:xMode val="edge"/>
              <c:yMode val="edge"/>
              <c:x val="9.6153846153846159E-3"/>
              <c:y val="0.3087438861228697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547015696"/>
        <c:crossesAt val="0.01"/>
        <c:crossBetween val="midCat"/>
        <c:minorUnit val="2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a-DK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8461621527213721E-2"/>
          <c:y val="5.1912706819679653E-2"/>
          <c:w val="0.73076991696393945"/>
          <c:h val="0.78142285002254641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English!$F$12:$F$21</c:f>
              <c:numCache>
                <c:formatCode>0.000</c:formatCode>
                <c:ptCount val="10"/>
                <c:pt idx="1">
                  <c:v>2</c:v>
                </c:pt>
                <c:pt idx="2">
                  <c:v>1</c:v>
                </c:pt>
                <c:pt idx="3">
                  <c:v>0.6</c:v>
                </c:pt>
                <c:pt idx="4">
                  <c:v>0.35499999999999998</c:v>
                </c:pt>
                <c:pt idx="5">
                  <c:v>0.25</c:v>
                </c:pt>
                <c:pt idx="6">
                  <c:v>0.18</c:v>
                </c:pt>
                <c:pt idx="7">
                  <c:v>0.125</c:v>
                </c:pt>
                <c:pt idx="8">
                  <c:v>0.09</c:v>
                </c:pt>
                <c:pt idx="9">
                  <c:v>6.3E-2</c:v>
                </c:pt>
              </c:numCache>
            </c:numRef>
          </c:xVal>
          <c:yVal>
            <c:numRef>
              <c:f>English!$G$12:$G$21</c:f>
              <c:numCache>
                <c:formatCode>0.00</c:formatCode>
                <c:ptCount val="10"/>
                <c:pt idx="0">
                  <c:v>100</c:v>
                </c:pt>
                <c:pt idx="1">
                  <c:v>97.978366281238337</c:v>
                </c:pt>
                <c:pt idx="2">
                  <c:v>90.895188362551281</c:v>
                </c:pt>
                <c:pt idx="3">
                  <c:v>76.706452816113384</c:v>
                </c:pt>
                <c:pt idx="4">
                  <c:v>50.23871689668033</c:v>
                </c:pt>
                <c:pt idx="5">
                  <c:v>33.711301753077201</c:v>
                </c:pt>
                <c:pt idx="6">
                  <c:v>23.815740395374853</c:v>
                </c:pt>
                <c:pt idx="7">
                  <c:v>12.454308093994772</c:v>
                </c:pt>
                <c:pt idx="8">
                  <c:v>7.2696754942185731</c:v>
                </c:pt>
                <c:pt idx="9">
                  <c:v>5.0130548302872056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DB3-4D73-B644-2B21BBA8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7015696"/>
        <c:axId val="1"/>
      </c:scatterChart>
      <c:valAx>
        <c:axId val="547015696"/>
        <c:scaling>
          <c:logBase val="10"/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Kornstørrelse i mm
X</a:t>
                </a:r>
              </a:p>
            </c:rich>
          </c:tx>
          <c:layout>
            <c:manualLayout>
              <c:xMode val="edge"/>
              <c:yMode val="edge"/>
              <c:x val="0.34615424994952554"/>
              <c:y val="0.89071275561306928"/>
            </c:manualLayout>
          </c:layout>
          <c:overlay val="0"/>
          <c:spPr>
            <a:noFill/>
            <a:ln w="25400">
              <a:noFill/>
            </a:ln>
          </c:spPr>
        </c:title>
        <c:numFmt formatCode="0.00;[Red]0.00" sourceLinked="0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1"/>
        <c:crosses val="autoZero"/>
        <c:crossBetween val="midCat"/>
      </c:valAx>
      <c:valAx>
        <c:axId val="1"/>
        <c:scaling>
          <c:orientation val="minMax"/>
          <c:max val="1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Kumulativ vægt %</a:t>
                </a:r>
              </a:p>
            </c:rich>
          </c:tx>
          <c:layout>
            <c:manualLayout>
              <c:xMode val="edge"/>
              <c:yMode val="edge"/>
              <c:x val="9.6153846153846159E-3"/>
              <c:y val="0.3087438861228697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547015696"/>
        <c:crossesAt val="0.01"/>
        <c:crossBetween val="midCat"/>
        <c:minorUnit val="2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a-DK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8461621527213721E-2"/>
          <c:y val="5.1912706819679653E-2"/>
          <c:w val="0.73076991696393945"/>
          <c:h val="0.78142285002254641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English!$F$12:$F$21</c:f>
              <c:numCache>
                <c:formatCode>0.000</c:formatCode>
                <c:ptCount val="10"/>
                <c:pt idx="1">
                  <c:v>2</c:v>
                </c:pt>
                <c:pt idx="2">
                  <c:v>1</c:v>
                </c:pt>
                <c:pt idx="3">
                  <c:v>0.6</c:v>
                </c:pt>
                <c:pt idx="4">
                  <c:v>0.35499999999999998</c:v>
                </c:pt>
                <c:pt idx="5">
                  <c:v>0.25</c:v>
                </c:pt>
                <c:pt idx="6">
                  <c:v>0.18</c:v>
                </c:pt>
                <c:pt idx="7">
                  <c:v>0.125</c:v>
                </c:pt>
                <c:pt idx="8">
                  <c:v>0.09</c:v>
                </c:pt>
                <c:pt idx="9">
                  <c:v>6.3E-2</c:v>
                </c:pt>
              </c:numCache>
            </c:numRef>
          </c:xVal>
          <c:yVal>
            <c:numRef>
              <c:f>English!$G$12:$G$21</c:f>
              <c:numCache>
                <c:formatCode>0.00</c:formatCode>
                <c:ptCount val="10"/>
                <c:pt idx="0">
                  <c:v>100</c:v>
                </c:pt>
                <c:pt idx="1">
                  <c:v>97.978366281238337</c:v>
                </c:pt>
                <c:pt idx="2">
                  <c:v>90.895188362551281</c:v>
                </c:pt>
                <c:pt idx="3">
                  <c:v>76.706452816113384</c:v>
                </c:pt>
                <c:pt idx="4">
                  <c:v>50.23871689668033</c:v>
                </c:pt>
                <c:pt idx="5">
                  <c:v>33.711301753077201</c:v>
                </c:pt>
                <c:pt idx="6">
                  <c:v>23.815740395374853</c:v>
                </c:pt>
                <c:pt idx="7">
                  <c:v>12.454308093994772</c:v>
                </c:pt>
                <c:pt idx="8">
                  <c:v>7.2696754942185731</c:v>
                </c:pt>
                <c:pt idx="9">
                  <c:v>5.0130548302872056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DB3-4D73-B644-2B21BBA8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7015696"/>
        <c:axId val="1"/>
      </c:scatterChart>
      <c:valAx>
        <c:axId val="547015696"/>
        <c:scaling>
          <c:logBase val="10"/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Kornstørrelse i mm
X</a:t>
                </a:r>
              </a:p>
            </c:rich>
          </c:tx>
          <c:layout>
            <c:manualLayout>
              <c:xMode val="edge"/>
              <c:yMode val="edge"/>
              <c:x val="0.34615424994952554"/>
              <c:y val="0.89071275561306928"/>
            </c:manualLayout>
          </c:layout>
          <c:overlay val="0"/>
          <c:spPr>
            <a:noFill/>
            <a:ln w="25400">
              <a:noFill/>
            </a:ln>
          </c:spPr>
        </c:title>
        <c:numFmt formatCode="0.00;[Red]0.00" sourceLinked="0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1"/>
        <c:crosses val="autoZero"/>
        <c:crossBetween val="midCat"/>
      </c:valAx>
      <c:valAx>
        <c:axId val="1"/>
        <c:scaling>
          <c:orientation val="minMax"/>
          <c:max val="1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Kumulativ vægt %</a:t>
                </a:r>
              </a:p>
            </c:rich>
          </c:tx>
          <c:layout>
            <c:manualLayout>
              <c:xMode val="edge"/>
              <c:yMode val="edge"/>
              <c:x val="9.6153846153846159E-3"/>
              <c:y val="0.3087438861228697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547015696"/>
        <c:crossesAt val="0.01"/>
        <c:crossBetween val="midCat"/>
        <c:minorUnit val="2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a-DK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181208053691275E-2"/>
          <c:y val="5.1912706819679653E-2"/>
          <c:w val="0.74832214765100669"/>
          <c:h val="0.78142285002254641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English!$F$12:$F$21</c:f>
              <c:numCache>
                <c:formatCode>0.000</c:formatCode>
                <c:ptCount val="10"/>
                <c:pt idx="1">
                  <c:v>2</c:v>
                </c:pt>
                <c:pt idx="2">
                  <c:v>1</c:v>
                </c:pt>
                <c:pt idx="3">
                  <c:v>0.6</c:v>
                </c:pt>
                <c:pt idx="4">
                  <c:v>0.35499999999999998</c:v>
                </c:pt>
                <c:pt idx="5">
                  <c:v>0.25</c:v>
                </c:pt>
                <c:pt idx="6">
                  <c:v>0.18</c:v>
                </c:pt>
                <c:pt idx="7">
                  <c:v>0.125</c:v>
                </c:pt>
                <c:pt idx="8">
                  <c:v>0.09</c:v>
                </c:pt>
                <c:pt idx="9">
                  <c:v>6.3E-2</c:v>
                </c:pt>
              </c:numCache>
            </c:numRef>
          </c:xVal>
          <c:yVal>
            <c:numRef>
              <c:f>English!$G$12:$G$21</c:f>
              <c:numCache>
                <c:formatCode>0.00</c:formatCode>
                <c:ptCount val="10"/>
                <c:pt idx="0">
                  <c:v>100.00000000000001</c:v>
                </c:pt>
                <c:pt idx="1">
                  <c:v>64.179239317011479</c:v>
                </c:pt>
                <c:pt idx="2">
                  <c:v>58.984551449995486</c:v>
                </c:pt>
                <c:pt idx="3">
                  <c:v>54.639082121239497</c:v>
                </c:pt>
                <c:pt idx="4">
                  <c:v>48.184117806486583</c:v>
                </c:pt>
                <c:pt idx="5">
                  <c:v>41.68398229289005</c:v>
                </c:pt>
                <c:pt idx="6">
                  <c:v>34.203631764387019</c:v>
                </c:pt>
                <c:pt idx="7">
                  <c:v>20.701960430029814</c:v>
                </c:pt>
                <c:pt idx="8">
                  <c:v>13.18095582256753</c:v>
                </c:pt>
                <c:pt idx="9">
                  <c:v>10.077694462011024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5F6-4DD0-8FAF-3035D70ABE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047552"/>
        <c:axId val="1"/>
      </c:scatterChart>
      <c:valAx>
        <c:axId val="615047552"/>
        <c:scaling>
          <c:logBase val="10"/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Equivalent Spherical Diameter, mm</a:t>
                </a:r>
              </a:p>
            </c:rich>
          </c:tx>
          <c:layout>
            <c:manualLayout>
              <c:xMode val="edge"/>
              <c:yMode val="edge"/>
              <c:x val="0.2885905294895989"/>
              <c:y val="0.90710611993172985"/>
            </c:manualLayout>
          </c:layout>
          <c:overlay val="0"/>
          <c:spPr>
            <a:noFill/>
            <a:ln w="25400">
              <a:noFill/>
            </a:ln>
          </c:spPr>
        </c:title>
        <c:numFmt formatCode="0.00;[Red]0.00" sourceLinked="0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1"/>
        <c:crosses val="autoZero"/>
        <c:crossBetween val="midCat"/>
      </c:valAx>
      <c:valAx>
        <c:axId val="1"/>
        <c:scaling>
          <c:orientation val="minMax"/>
          <c:max val="100"/>
          <c:min val="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Cumulative mass percent</a:t>
                </a:r>
              </a:p>
            </c:rich>
          </c:tx>
          <c:layout>
            <c:manualLayout>
              <c:xMode val="edge"/>
              <c:yMode val="edge"/>
              <c:x val="8.3892323376933264E-3"/>
              <c:y val="0.2431699726058832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615047552"/>
        <c:crossesAt val="0.01"/>
        <c:crossBetween val="midCat"/>
        <c:minorUnit val="2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a-DK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181208053691275E-2"/>
          <c:y val="5.1912706819679653E-2"/>
          <c:w val="0.74832214765100669"/>
          <c:h val="0.78142285002254641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English!$F$12:$F$21</c:f>
              <c:numCache>
                <c:formatCode>0.000</c:formatCode>
                <c:ptCount val="10"/>
                <c:pt idx="1">
                  <c:v>2</c:v>
                </c:pt>
                <c:pt idx="2">
                  <c:v>1</c:v>
                </c:pt>
                <c:pt idx="3">
                  <c:v>0.6</c:v>
                </c:pt>
                <c:pt idx="4">
                  <c:v>0.35499999999999998</c:v>
                </c:pt>
                <c:pt idx="5">
                  <c:v>0.25</c:v>
                </c:pt>
                <c:pt idx="6">
                  <c:v>0.18</c:v>
                </c:pt>
                <c:pt idx="7">
                  <c:v>0.125</c:v>
                </c:pt>
                <c:pt idx="8">
                  <c:v>0.09</c:v>
                </c:pt>
                <c:pt idx="9">
                  <c:v>6.3E-2</c:v>
                </c:pt>
              </c:numCache>
            </c:numRef>
          </c:xVal>
          <c:yVal>
            <c:numRef>
              <c:f>English!$G$12:$G$21</c:f>
              <c:numCache>
                <c:formatCode>0.00</c:formatCode>
                <c:ptCount val="10"/>
                <c:pt idx="0">
                  <c:v>100</c:v>
                </c:pt>
                <c:pt idx="1">
                  <c:v>95.681435782389215</c:v>
                </c:pt>
                <c:pt idx="2">
                  <c:v>92.750981491867634</c:v>
                </c:pt>
                <c:pt idx="3">
                  <c:v>88.810992708917553</c:v>
                </c:pt>
                <c:pt idx="4">
                  <c:v>80.103757711721812</c:v>
                </c:pt>
                <c:pt idx="5">
                  <c:v>71.557767807066725</c:v>
                </c:pt>
                <c:pt idx="6">
                  <c:v>64.876612450925393</c:v>
                </c:pt>
                <c:pt idx="7">
                  <c:v>55.075715086932121</c:v>
                </c:pt>
                <c:pt idx="8">
                  <c:v>47.363993269770035</c:v>
                </c:pt>
                <c:pt idx="9">
                  <c:v>41.797532249018488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F12-47A8-A896-9B461CC03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057168"/>
        <c:axId val="1"/>
      </c:scatterChart>
      <c:valAx>
        <c:axId val="614057168"/>
        <c:scaling>
          <c:logBase val="10"/>
          <c:orientation val="minMax"/>
        </c:scaling>
        <c:delete val="0"/>
        <c:axPos val="b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Equivalent Spherical Diameter, mm</a:t>
                </a:r>
              </a:p>
            </c:rich>
          </c:tx>
          <c:layout>
            <c:manualLayout>
              <c:xMode val="edge"/>
              <c:yMode val="edge"/>
              <c:x val="0.2885905294895989"/>
              <c:y val="0.90710611993172985"/>
            </c:manualLayout>
          </c:layout>
          <c:overlay val="0"/>
          <c:spPr>
            <a:noFill/>
            <a:ln w="25400">
              <a:noFill/>
            </a:ln>
          </c:spPr>
        </c:title>
        <c:numFmt formatCode="0.00;[Red]0.00" sourceLinked="0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1"/>
        <c:crosses val="autoZero"/>
        <c:crossBetween val="midCat"/>
      </c:valAx>
      <c:valAx>
        <c:axId val="1"/>
        <c:scaling>
          <c:orientation val="minMax"/>
          <c:max val="100"/>
          <c:min val="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minorGridlines>
          <c:spPr>
            <a:ln w="3175">
              <a:solidFill>
                <a:srgbClr val="00000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a-DK"/>
                  <a:t>Cumulative mass percent</a:t>
                </a:r>
              </a:p>
            </c:rich>
          </c:tx>
          <c:layout>
            <c:manualLayout>
              <c:xMode val="edge"/>
              <c:yMode val="edge"/>
              <c:x val="8.3892323376933264E-3"/>
              <c:y val="0.2431699726058832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a-DK"/>
          </a:p>
        </c:txPr>
        <c:crossAx val="614057168"/>
        <c:crossesAt val="0.01"/>
        <c:crossBetween val="midCat"/>
        <c:minorUnit val="2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a-DK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0.29341</cdr:x>
      <cdr:y>0.70462</cdr:y>
    </cdr:from>
    <cdr:to>
      <cdr:x>0.39704</cdr:x>
      <cdr:y>0.79323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242592" y="3435454"/>
          <a:ext cx="792088" cy="432048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da-DK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0.29341</cdr:x>
      <cdr:y>0.70462</cdr:y>
    </cdr:from>
    <cdr:to>
      <cdr:x>0.39704</cdr:x>
      <cdr:y>0.79323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242592" y="3435454"/>
          <a:ext cx="792088" cy="432048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da-DK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0.29341</cdr:x>
      <cdr:y>0.70462</cdr:y>
    </cdr:from>
    <cdr:to>
      <cdr:x>0.39704</cdr:x>
      <cdr:y>0.79323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242592" y="3435454"/>
          <a:ext cx="792088" cy="432048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da-DK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0.29341</cdr:x>
      <cdr:y>0.70462</cdr:y>
    </cdr:from>
    <cdr:to>
      <cdr:x>0.39704</cdr:x>
      <cdr:y>0.79323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242592" y="3435454"/>
          <a:ext cx="792088" cy="432048"/>
        </a:xfrm>
        <a:prstGeom xmlns:a="http://schemas.openxmlformats.org/drawingml/2006/main" prst="ellipse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da-DK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7636" y="0"/>
            <a:ext cx="2951163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212" y="0"/>
            <a:ext cx="2951163" cy="49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23050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2694"/>
            <a:ext cx="4994275" cy="447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387"/>
            <a:ext cx="2951163" cy="49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12" y="9445387"/>
            <a:ext cx="2951163" cy="49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Temaet i denne her video specifikt er redoxforhold i jord og grundvand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34BB09-483B-4C4B-A5A4-C02A22055B01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-8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-8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82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D702-DFD6-139F-ADC7-DA3A6FD4B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59811-2F14-5383-D34E-D933E1568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FD1D0E-3772-E17C-7267-01A8BB59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Temaet i denne her video specifikt er redoxforhold i jord og grundvand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194BD-F185-62C9-6B48-E81F9F91A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34BB09-483B-4C4B-A5A4-C02A22055B01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-8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-8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928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5788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rgbClr val="008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-14069"/>
            <a:ext cx="0" cy="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C22939-3009-C839-FACB-4CDC0C4C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Dato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CB93A3-14C7-B785-35EA-B0F30418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Titel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D6EBB-EB8D-6009-F6B0-3466B34C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9171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767E3-722A-DFB5-0B87-5022D38823A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Dato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627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4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646" y="1706328"/>
            <a:ext cx="9312374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C948-1FB7-C169-1839-88392174616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CF336-047E-6CB2-3375-FE7876A077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5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05C7D-C6F6-9DC0-B97C-9FB32845DC2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778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5C4C5-A2B7-886E-F9ED-331296AB7D4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17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US" dirty="0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US" dirty="0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9F451-F498-84ED-D88B-73A6C06C8E1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9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2F790-C25A-0D01-C867-5F2069B20F6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740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372B9-9D79-7A2E-53C8-78AC53DAE7B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191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-3600"/>
            <a:ext cx="12193200" cy="68616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Dato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Titel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90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008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Dato</a:t>
            </a:r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Titel</a:t>
            </a:r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340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2906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0392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rgbClr val="008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-14069"/>
            <a:ext cx="0" cy="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C22939-3009-C839-FACB-4CDC0C4C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29-8-2024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CB93A3-14C7-B785-35EA-B0F30418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Kilder til forurening - stoffer og fasefordeling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D6EBB-EB8D-6009-F6B0-3466B34C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6757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767E3-722A-DFB5-0B87-5022D38823A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a-DK"/>
              <a:t>29-8-2024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260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C948-1FB7-C169-1839-88392174616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29-8-2024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659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CF336-047E-6CB2-3375-FE7876A077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29-8-2024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915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05C7D-C6F6-9DC0-B97C-9FB32845DC2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29-8-2024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427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5C4C5-A2B7-886E-F9ED-331296AB7D4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29-8-2024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88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US" dirty="0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US" dirty="0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9F451-F498-84ED-D88B-73A6C06C8E1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29-8-2024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37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2F790-C25A-0D01-C867-5F2069B20F6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29-8-2024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221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372B9-9D79-7A2E-53C8-78AC53DAE7B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29-8-2024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8316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-3600"/>
            <a:ext cx="12193200" cy="68616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29-8-2024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1453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008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29-8-2024</a:t>
            </a:r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Kilder til forurening - stoffer og fasefordeling</a:t>
            </a:r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1132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94" y="304800"/>
            <a:ext cx="1036185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694" y="1600200"/>
            <a:ext cx="5079339" cy="456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06" y="1600200"/>
            <a:ext cx="5079339" cy="456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406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E57F6-DB63-4942-A6E4-4FCE665D7571}" type="slidenum">
              <a:rPr lang="en-GB" altLang="da-DK"/>
              <a:pPr>
                <a:defRPr/>
              </a:pPr>
              <a:t>‹#›</a:t>
            </a:fld>
            <a:endParaRPr lang="en-GB" altLang="da-DK"/>
          </a:p>
        </p:txBody>
      </p:sp>
    </p:spTree>
    <p:extLst>
      <p:ext uri="{BB962C8B-B14F-4D97-AF65-F5344CB8AC3E}">
        <p14:creationId xmlns:p14="http://schemas.microsoft.com/office/powerpoint/2010/main" val="199190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21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ags" Target="../tags/tag10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2fce62a0-f28a-44e1-a519-0cbe37b25f7a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Miljø</a:t>
            </a:r>
          </a:p>
        </p:txBody>
      </p:sp>
      <p:sp>
        <p:nvSpPr>
          <p:cNvPr id="5" name="date" descr="{&quot;templafy&quot;:{&quot;id&quot;:&quot;58465eeb-cfe0-4970-97ec-88179dc0a9c2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Oktober</a:t>
            </a: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 2021</a:t>
            </a:r>
          </a:p>
        </p:txBody>
      </p:sp>
      <p:sp>
        <p:nvSpPr>
          <p:cNvPr id="7" name="text" descr="{&quot;templafy&quot;:{&quot;id&quot;:&quot;5020bdfb-1912-4d6d-a5c3-71b7da283692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700" dirty="0" err="1">
                <a:solidFill>
                  <a:schemeClr val="bg1"/>
                </a:solidFill>
                <a:latin typeface="+mn-lt"/>
              </a:rPr>
              <a:t>Efteruddannelse</a:t>
            </a:r>
            <a:r>
              <a:rPr lang="en-GB" sz="7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dirty="0" err="1">
                <a:solidFill>
                  <a:schemeClr val="bg1"/>
                </a:solidFill>
                <a:latin typeface="+mn-lt"/>
              </a:rPr>
              <a:t>i</a:t>
            </a:r>
            <a:r>
              <a:rPr lang="en-GB" sz="7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dirty="0" err="1">
                <a:solidFill>
                  <a:schemeClr val="bg1"/>
                </a:solidFill>
                <a:latin typeface="+mn-lt"/>
              </a:rPr>
              <a:t>undersøgelsesmetoder</a:t>
            </a:r>
            <a:r>
              <a:rPr lang="en-GB" sz="7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dirty="0" err="1">
                <a:solidFill>
                  <a:schemeClr val="bg1"/>
                </a:solidFill>
                <a:latin typeface="+mn-lt"/>
              </a:rPr>
              <a:t>og</a:t>
            </a:r>
            <a:r>
              <a:rPr lang="en-GB" sz="7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700" baseline="0" dirty="0" err="1">
                <a:solidFill>
                  <a:schemeClr val="bg1"/>
                </a:solidFill>
                <a:latin typeface="+mn-lt"/>
              </a:rPr>
              <a:t>risuikovurdeirng</a:t>
            </a:r>
            <a:endParaRPr lang="en-GB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5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008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 dirty="0" err="1"/>
              <a:t>Redox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a-DK" noProof="0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 userDrawn="1"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Danmarks Tekniske Universitet</a:t>
            </a:r>
          </a:p>
        </p:txBody>
      </p:sp>
      <p:sp>
        <p:nvSpPr>
          <p:cNvPr id="5" name="date" descr="{&quot;templafy&quot;:{&quot;type&quot;:&quot;date&quot;,&quot;binding&quot;:&quot;Form.Date&quot;,&quot;format&quot;:&quot;{{DateFormats.GeneralDate}}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AE06DF-7A3D-0AB6-4D73-568C5F733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  <p:sldLayoutId id="2147483710" r:id="rId1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>
          <p15:clr>
            <a:srgbClr val="F26B43"/>
          </p15:clr>
        </p15:guide>
        <p15:guide id="4" orient="horz" pos="881">
          <p15:clr>
            <a:srgbClr val="F26B43"/>
          </p15:clr>
        </p15:guide>
        <p15:guide id="5" orient="horz" pos="1074">
          <p15:clr>
            <a:srgbClr val="F26B43"/>
          </p15:clr>
        </p15:guide>
        <p15:guide id="6" orient="horz" pos="393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5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0087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Kilder til forurening - stoffer og fasefordeling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a-DK" noProof="0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 userDrawn="1"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Danmarks Tekniske Universitet</a:t>
            </a:r>
          </a:p>
        </p:txBody>
      </p:sp>
      <p:sp>
        <p:nvSpPr>
          <p:cNvPr id="5" name="date" descr="{&quot;templafy&quot;:{&quot;type&quot;:&quot;date&quot;,&quot;binding&quot;:&quot;Form.Date&quot;,&quot;format&quot;:&quot;{{DateFormats.GeneralDate}}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008737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AE06DF-7A3D-0AB6-4D73-568C5F733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29-8-2024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480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>
          <p15:clr>
            <a:srgbClr val="F26B43"/>
          </p15:clr>
        </p15:guide>
        <p15:guide id="4" orient="horz" pos="881">
          <p15:clr>
            <a:srgbClr val="F26B43"/>
          </p15:clr>
        </p15:guide>
        <p15:guide id="5" orient="horz" pos="1074">
          <p15:clr>
            <a:srgbClr val="F26B43"/>
          </p15:clr>
        </p15:guide>
        <p15:guide id="6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58ED-C8BC-05DC-2B27-297FBE145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58" y="2996952"/>
            <a:ext cx="11317955" cy="3254623"/>
          </a:xfrm>
        </p:spPr>
        <p:txBody>
          <a:bodyPr/>
          <a:lstStyle/>
          <a:p>
            <a:br>
              <a:rPr lang="da-DK" sz="4400" dirty="0"/>
            </a:br>
            <a:r>
              <a:rPr lang="da-DK" sz="4400" dirty="0"/>
              <a:t>Beregning af hydraulisk ledningsevne ud fra kornstørrelsesfordelinger</a:t>
            </a:r>
            <a:br>
              <a:rPr lang="da-DK" sz="4400" dirty="0"/>
            </a:br>
            <a:r>
              <a:rPr lang="da-DK" sz="4400" dirty="0" err="1"/>
              <a:t>Hydrogeosieve</a:t>
            </a:r>
            <a:br>
              <a:rPr lang="da-DK" sz="5400" dirty="0"/>
            </a:br>
            <a:br>
              <a:rPr lang="da-DK" sz="5400" dirty="0"/>
            </a:b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EDEA7-C63A-7B0B-456B-89DCC6208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075953"/>
          </a:xfrm>
        </p:spPr>
        <p:txBody>
          <a:bodyPr/>
          <a:lstStyle/>
          <a:p>
            <a:r>
              <a:rPr lang="da-DK" dirty="0"/>
              <a:t>Poul L. </a:t>
            </a:r>
            <a:r>
              <a:rPr lang="da-DK"/>
              <a:t>Bjerg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24C68-CB81-8A2B-C1D9-3C2DAE784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t>Værktøjskassen</a:t>
            </a:r>
            <a:endParaRPr kumimoji="0" lang="en-GB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653EE-C9F1-5E6F-933A-DDBB245F2C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3EA872-A674-449B-A120-B97244F8E91D}" type="slidenum">
              <a:rPr kumimoji="0" lang="en-GB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8E2300-6D6B-6824-E8B1-68F1564EB46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t>13-11-2024</a:t>
            </a:r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pic>
        <p:nvPicPr>
          <p:cNvPr id="7" name="Picture 6" descr="https://lh3.googleusercontent.com/-Lzkq_i0iA6I/VWr1rZhc6bI/AAAAAAAAFO8/5bfvFjVnuA8/s720/20150527_142710.jpg">
            <a:extLst>
              <a:ext uri="{FF2B5EF4-FFF2-40B4-BE49-F238E27FC236}">
                <a16:creationId xmlns:a16="http://schemas.microsoft.com/office/drawing/2014/main" id="{71B34281-44C8-DA8C-EF04-5881614CC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5" t="15135"/>
          <a:stretch/>
        </p:blipFill>
        <p:spPr bwMode="auto">
          <a:xfrm>
            <a:off x="8949680" y="-64539"/>
            <a:ext cx="3240733" cy="28563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9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 fra kornstørrelsesfordeling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3EA872-A674-449B-A120-B97244F8E91D}" type="slidenum">
              <a:rPr kumimoji="0" lang="en-GB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69" y="1449388"/>
            <a:ext cx="11249025" cy="5553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11188" y="2209800"/>
            <a:ext cx="531018" cy="4648200"/>
          </a:xfrm>
          <a:prstGeom prst="rect">
            <a:avLst/>
          </a:prstGeom>
          <a:noFill/>
          <a:ln w="2857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5206" y="2209800"/>
            <a:ext cx="531018" cy="4648200"/>
          </a:xfrm>
          <a:prstGeom prst="rect">
            <a:avLst/>
          </a:prstGeom>
          <a:noFill/>
          <a:ln w="2857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5806" y="601969"/>
            <a:ext cx="4724400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Devlin, J.F. 2015.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HydrogeoSieveXL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: an Excel-based tool to estimate hydraulic conductivity from grain-size analysis.  Hydrogeology Journal.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1BEF64-4C67-8E74-3DF0-BCB933B62418}"/>
              </a:ext>
            </a:extLst>
          </p:cNvPr>
          <p:cNvSpPr txBox="1"/>
          <p:nvPr/>
        </p:nvSpPr>
        <p:spPr>
          <a:xfrm>
            <a:off x="210454" y="197379"/>
            <a:ext cx="5164671" cy="66684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000" dirty="0">
                <a:latin typeface="+mn-lt"/>
              </a:rPr>
              <a:t>Hvordan skal beregningsværktøjet bruges</a:t>
            </a:r>
          </a:p>
          <a:p>
            <a:pPr algn="l">
              <a:spcBef>
                <a:spcPts val="432"/>
              </a:spcBef>
            </a:pPr>
            <a:r>
              <a:rPr lang="da-DK" sz="2000" dirty="0">
                <a:latin typeface="+mn-lt"/>
              </a:rPr>
              <a:t>Hvilke formler, antal formler, beregninger…..</a:t>
            </a:r>
          </a:p>
        </p:txBody>
      </p:sp>
    </p:spTree>
    <p:extLst>
      <p:ext uri="{BB962C8B-B14F-4D97-AF65-F5344CB8AC3E}">
        <p14:creationId xmlns:p14="http://schemas.microsoft.com/office/powerpoint/2010/main" val="313564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DAA96-5DEA-5B64-E37D-D4324F865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2B5F-BEC8-08E5-BCCC-E7DA635A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HydrogeoSieve</a:t>
            </a:r>
            <a:r>
              <a:rPr lang="da-DK" dirty="0"/>
              <a:t>: Opgave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5EA63-3BFB-EE68-15DF-65D44DC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 skal bruge </a:t>
            </a:r>
            <a:r>
              <a:rPr lang="da-DK" dirty="0" err="1"/>
              <a:t>excelfilen</a:t>
            </a:r>
            <a:endParaRPr lang="da-DK" dirty="0"/>
          </a:p>
          <a:p>
            <a:pPr lvl="1"/>
            <a:r>
              <a:rPr lang="da-DK" dirty="0"/>
              <a:t>HydrogeosieveXL2-3-2.xlsm</a:t>
            </a:r>
          </a:p>
          <a:p>
            <a:pPr lvl="1"/>
            <a:endParaRPr lang="da-DK" dirty="0"/>
          </a:p>
          <a:p>
            <a:r>
              <a:rPr lang="da-DK" dirty="0"/>
              <a:t>Vælg folderen </a:t>
            </a:r>
            <a:r>
              <a:rPr lang="da-DK" dirty="0" err="1"/>
              <a:t>Examples</a:t>
            </a:r>
            <a:endParaRPr lang="da-DK" dirty="0"/>
          </a:p>
          <a:p>
            <a:endParaRPr lang="da-DK" dirty="0"/>
          </a:p>
          <a:p>
            <a:r>
              <a:rPr lang="da-DK" dirty="0"/>
              <a:t>Anvend testdatasæt Sample 1 </a:t>
            </a:r>
            <a:r>
              <a:rPr lang="da-DK" dirty="0" err="1"/>
              <a:t>Odong</a:t>
            </a:r>
            <a:endParaRPr lang="da-DK" dirty="0"/>
          </a:p>
          <a:p>
            <a:endParaRPr lang="da-DK" dirty="0"/>
          </a:p>
          <a:p>
            <a:r>
              <a:rPr lang="da-DK" dirty="0"/>
              <a:t>Beregn K</a:t>
            </a:r>
          </a:p>
          <a:p>
            <a:endParaRPr lang="da-DK" dirty="0"/>
          </a:p>
          <a:p>
            <a:endParaRPr lang="da-DK" sz="1200" dirty="0"/>
          </a:p>
          <a:p>
            <a:pPr marL="0" indent="0">
              <a:buNone/>
            </a:pPr>
            <a:endParaRPr lang="da-DK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A523A-B714-CF03-3660-DFAB218A39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Værktøjskassen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A3BF9-72F6-1217-FDCC-569C65D16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571550-0E35-C2F7-0CFB-3BF6C6D130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13-11-2024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96BA8-1E69-36F0-256E-C3DEDFC3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30" y="1398843"/>
            <a:ext cx="4055790" cy="337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6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FC0DB-192A-7A4D-8DB5-00FCADD2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D2A0-0E65-8FA7-4F22-1B44DFC3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HydrogeoSieve</a:t>
            </a:r>
            <a:r>
              <a:rPr lang="da-DK" dirty="0"/>
              <a:t>: Opgave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D15A7-E07B-5263-7E43-52FFC0384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 skal bruge </a:t>
            </a:r>
            <a:r>
              <a:rPr lang="da-DK" dirty="0" err="1"/>
              <a:t>excelfilen</a:t>
            </a:r>
            <a:endParaRPr lang="da-DK" dirty="0"/>
          </a:p>
          <a:p>
            <a:pPr lvl="1"/>
            <a:r>
              <a:rPr lang="da-DK" dirty="0"/>
              <a:t>HydrogeosieveXL2-3-2.xlsm</a:t>
            </a:r>
          </a:p>
          <a:p>
            <a:pPr lvl="1"/>
            <a:endParaRPr lang="da-DK" dirty="0"/>
          </a:p>
          <a:p>
            <a:r>
              <a:rPr lang="da-DK" dirty="0"/>
              <a:t>Anvend BA26-26.xls</a:t>
            </a:r>
          </a:p>
          <a:p>
            <a:pPr lvl="1"/>
            <a:r>
              <a:rPr lang="da-DK" dirty="0"/>
              <a:t>Kolonne F og G</a:t>
            </a:r>
          </a:p>
          <a:p>
            <a:pPr lvl="1"/>
            <a:r>
              <a:rPr lang="da-DK" dirty="0"/>
              <a:t>Brug Values/værdier ved kopiering</a:t>
            </a:r>
          </a:p>
          <a:p>
            <a:endParaRPr lang="da-DK" dirty="0"/>
          </a:p>
          <a:p>
            <a:r>
              <a:rPr lang="da-DK" dirty="0"/>
              <a:t>Beregn K</a:t>
            </a:r>
          </a:p>
          <a:p>
            <a:endParaRPr lang="da-DK" dirty="0"/>
          </a:p>
          <a:p>
            <a:r>
              <a:rPr lang="da-DK" dirty="0"/>
              <a:t>Hvad viser resultaterne</a:t>
            </a:r>
          </a:p>
          <a:p>
            <a:r>
              <a:rPr lang="da-DK" dirty="0"/>
              <a:t>Hvilken K vil du rapportere?</a:t>
            </a:r>
          </a:p>
          <a:p>
            <a:endParaRPr lang="da-DK" dirty="0"/>
          </a:p>
          <a:p>
            <a:r>
              <a:rPr lang="da-DK" dirty="0"/>
              <a:t>Hvad hvis du har 10 jordprøver?</a:t>
            </a:r>
          </a:p>
          <a:p>
            <a:endParaRPr lang="da-DK" dirty="0"/>
          </a:p>
          <a:p>
            <a:endParaRPr lang="da-DK" sz="1200" dirty="0"/>
          </a:p>
          <a:p>
            <a:pPr marL="0" indent="0">
              <a:buNone/>
            </a:pPr>
            <a:r>
              <a:rPr lang="da-DK" sz="12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3A6B3-B04F-6290-FFB9-0F6A823ADF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Værktøjskassen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E930D-3D95-21F7-3822-F46CE2AF9B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DEE1DC-1954-C38F-C50C-11858376E74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13-11-2024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B2822-790F-F772-1644-2A43ED1E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190" y="1706328"/>
            <a:ext cx="2828613" cy="2664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CEF71-367E-05B4-9988-5D9D6CD8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56" y="1039265"/>
            <a:ext cx="2794181" cy="6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</a:t>
            </a:r>
            <a:r>
              <a:rPr lang="da-DK" dirty="0" err="1"/>
              <a:t>K</a:t>
            </a:r>
            <a:r>
              <a:rPr lang="da-DK" baseline="-25000" dirty="0" err="1"/>
              <a:t>v</a:t>
            </a:r>
            <a:r>
              <a:rPr lang="da-DK" dirty="0"/>
              <a:t>-værdien – ækvivalent K-værdi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4186" y="3758731"/>
            <a:ext cx="1013552" cy="4406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3EA872-A674-449B-A120-B97244F8E91D}" type="slidenum">
              <a:rPr kumimoji="0" lang="en-GB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803146" y="1772816"/>
            <a:ext cx="6236275" cy="432048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da-DK" dirty="0" err="1"/>
              <a:t>K</a:t>
            </a:r>
            <a:r>
              <a:rPr lang="da-DK" baseline="-25000" dirty="0" err="1"/>
              <a:t>v</a:t>
            </a:r>
            <a:r>
              <a:rPr lang="da-DK" dirty="0"/>
              <a:t> er K for den vertikale transport</a:t>
            </a:r>
          </a:p>
          <a:p>
            <a:pPr>
              <a:spcBef>
                <a:spcPts val="432"/>
              </a:spcBef>
            </a:pPr>
            <a:r>
              <a:rPr lang="da-DK" dirty="0"/>
              <a:t>Ingen sprækker</a:t>
            </a:r>
          </a:p>
          <a:p>
            <a:pPr>
              <a:spcBef>
                <a:spcPts val="432"/>
              </a:spcBef>
            </a:pPr>
            <a:r>
              <a:rPr lang="da-DK" dirty="0" err="1"/>
              <a:t>K</a:t>
            </a:r>
            <a:r>
              <a:rPr lang="da-DK" baseline="-25000" dirty="0" err="1"/>
              <a:t>h</a:t>
            </a:r>
            <a:r>
              <a:rPr lang="da-DK" dirty="0"/>
              <a:t> er K for den horisontale transport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30" y="2921401"/>
            <a:ext cx="5623786" cy="3415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484" y="3328839"/>
            <a:ext cx="2991050" cy="1300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110" y="4629296"/>
            <a:ext cx="2620424" cy="15179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2598" y="5999888"/>
            <a:ext cx="2816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Woessner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Poeter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 (2020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-80" charset="-128"/>
                <a:cs typeface="+mn-cs"/>
              </a:rPr>
              <a:t>)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34616" y="3053035"/>
            <a:ext cx="38557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800" dirty="0">
                <a:latin typeface="+mn-lt"/>
              </a:rPr>
              <a:t>Harmonisk middelværdi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DE66-3B26-A95A-4441-6535185D3319}"/>
              </a:ext>
            </a:extLst>
          </p:cNvPr>
          <p:cNvSpPr txBox="1">
            <a:spLocks/>
          </p:cNvSpPr>
          <p:nvPr/>
        </p:nvSpPr>
        <p:spPr>
          <a:xfrm>
            <a:off x="11757025" y="6540500"/>
            <a:ext cx="433388" cy="3175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z="1200" b="0" smtClean="0">
                <a:solidFill>
                  <a:schemeClr val="tx1"/>
                </a:solidFill>
              </a:rPr>
              <a:pPr/>
              <a:t>13</a:t>
            </a:fld>
            <a:endParaRPr lang="en-GB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61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</a:t>
            </a:r>
            <a:r>
              <a:rPr lang="da-DK" dirty="0" err="1"/>
              <a:t>K</a:t>
            </a:r>
            <a:r>
              <a:rPr lang="da-DK" baseline="-25000" dirty="0" err="1"/>
              <a:t>h</a:t>
            </a:r>
            <a:r>
              <a:rPr lang="da-DK" dirty="0"/>
              <a:t>-værdien </a:t>
            </a:r>
            <a:r>
              <a:rPr lang="da-DK"/>
              <a:t>– ækvivalent </a:t>
            </a:r>
            <a:r>
              <a:rPr lang="da-DK" dirty="0"/>
              <a:t>K-værdi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4186" y="3758731"/>
            <a:ext cx="1013552" cy="4406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846734" y="1675709"/>
            <a:ext cx="6236275" cy="827027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da-DK" dirty="0" err="1">
                <a:solidFill>
                  <a:srgbClr val="FF0000"/>
                </a:solidFill>
              </a:rPr>
              <a:t>K</a:t>
            </a:r>
            <a:r>
              <a:rPr lang="da-DK" baseline="-25000" dirty="0" err="1">
                <a:solidFill>
                  <a:srgbClr val="FF0000"/>
                </a:solidFill>
              </a:rPr>
              <a:t>h</a:t>
            </a:r>
            <a:r>
              <a:rPr lang="da-DK" dirty="0">
                <a:solidFill>
                  <a:srgbClr val="FF0000"/>
                </a:solidFill>
              </a:rPr>
              <a:t> er K for den horisontale transport </a:t>
            </a:r>
          </a:p>
          <a:p>
            <a:pPr>
              <a:spcBef>
                <a:spcPts val="432"/>
              </a:spcBef>
            </a:pPr>
            <a:r>
              <a:rPr lang="da-DK" dirty="0" err="1"/>
              <a:t>K</a:t>
            </a:r>
            <a:r>
              <a:rPr lang="da-DK" baseline="-25000" dirty="0" err="1"/>
              <a:t>v</a:t>
            </a:r>
            <a:r>
              <a:rPr lang="da-DK" dirty="0"/>
              <a:t> er K for den vertikale transport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30" y="2921401"/>
            <a:ext cx="5623786" cy="34157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518" y="3112641"/>
            <a:ext cx="3052020" cy="1063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518" y="4581128"/>
            <a:ext cx="2750511" cy="9251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622" y="6202646"/>
            <a:ext cx="2816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Woessner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and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Poeter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(2020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da-DK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976AB44-1C63-3864-AF91-A6A47E238B7C}"/>
              </a:ext>
            </a:extLst>
          </p:cNvPr>
          <p:cNvSpPr txBox="1">
            <a:spLocks/>
          </p:cNvSpPr>
          <p:nvPr/>
        </p:nvSpPr>
        <p:spPr>
          <a:xfrm>
            <a:off x="11757025" y="6540500"/>
            <a:ext cx="433388" cy="3175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z="1200" b="0" smtClean="0">
                <a:solidFill>
                  <a:schemeClr val="tx1"/>
                </a:solidFill>
              </a:rPr>
              <a:pPr/>
              <a:t>14</a:t>
            </a:fld>
            <a:endParaRPr lang="en-GB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5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1"/>
          <p:cNvPicPr>
            <a:picLocks noChangeAspect="1"/>
          </p:cNvPicPr>
          <p:nvPr/>
        </p:nvPicPr>
        <p:blipFill>
          <a:blip r:embed="rId2"/>
          <a:srcRect t="8333"/>
          <a:stretch/>
        </p:blipFill>
        <p:spPr>
          <a:xfrm>
            <a:off x="5674078" y="1052736"/>
            <a:ext cx="6048672" cy="5544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734" y="457950"/>
            <a:ext cx="9312374" cy="972716"/>
          </a:xfrm>
        </p:spPr>
        <p:txBody>
          <a:bodyPr/>
          <a:lstStyle/>
          <a:p>
            <a:r>
              <a:rPr lang="da-DK" dirty="0"/>
              <a:t>Fordelingsfunktion for 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3528392" cy="4545578"/>
          </a:xfrm>
        </p:spPr>
        <p:txBody>
          <a:bodyPr/>
          <a:lstStyle/>
          <a:p>
            <a:r>
              <a:rPr lang="da-DK" dirty="0"/>
              <a:t>K er typisk lognormalfordelt</a:t>
            </a:r>
          </a:p>
          <a:p>
            <a:r>
              <a:rPr lang="da-DK" dirty="0"/>
              <a:t>Mest korrekt at beregne den geometriske middelværdi for K i en akvifer med en tilfældig variation af K-værdier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FC90C-4727-7987-CDAF-C9856D6B0590}"/>
              </a:ext>
            </a:extLst>
          </p:cNvPr>
          <p:cNvSpPr txBox="1">
            <a:spLocks/>
          </p:cNvSpPr>
          <p:nvPr/>
        </p:nvSpPr>
        <p:spPr>
          <a:xfrm>
            <a:off x="11757025" y="6540500"/>
            <a:ext cx="433388" cy="3175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z="1200" b="0" smtClean="0">
                <a:solidFill>
                  <a:schemeClr val="tx1"/>
                </a:solidFill>
              </a:rPr>
              <a:pPr/>
              <a:t>15</a:t>
            </a:fld>
            <a:endParaRPr lang="en-GB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5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1"/>
          <p:cNvPicPr>
            <a:picLocks noChangeAspect="1"/>
          </p:cNvPicPr>
          <p:nvPr/>
        </p:nvPicPr>
        <p:blipFill rotWithShape="1">
          <a:blip r:embed="rId2"/>
          <a:srcRect t="11032"/>
          <a:stretch/>
        </p:blipFill>
        <p:spPr>
          <a:xfrm>
            <a:off x="5674078" y="1268760"/>
            <a:ext cx="6048672" cy="5381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98" y="307504"/>
            <a:ext cx="9312374" cy="972716"/>
          </a:xfrm>
        </p:spPr>
        <p:txBody>
          <a:bodyPr/>
          <a:lstStyle/>
          <a:p>
            <a:r>
              <a:rPr lang="da-DK" dirty="0"/>
              <a:t>Fordelingsfunktion for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14686" y="1706328"/>
                <a:ext cx="3888432" cy="4963032"/>
              </a:xfrm>
            </p:spPr>
            <p:txBody>
              <a:bodyPr/>
              <a:lstStyle/>
              <a:p>
                <a:r>
                  <a:rPr lang="da-DK" dirty="0"/>
                  <a:t>K er typisk lognormalfordelt</a:t>
                </a:r>
              </a:p>
              <a:p>
                <a:r>
                  <a:rPr lang="da-DK" dirty="0"/>
                  <a:t>Mest korrekt at beregne den geometriske middelværdi for K i en akvifer med en tilfældig variation af K-værdier</a:t>
                </a:r>
              </a:p>
              <a:p>
                <a:endParaRPr lang="da-DK" dirty="0"/>
              </a:p>
              <a:p>
                <a:r>
                  <a:rPr lang="da-DK" dirty="0"/>
                  <a:t>Den geometriske middelværdier det n’te rod af tallenes produkt</a:t>
                </a:r>
              </a:p>
              <a:p>
                <a:endParaRPr lang="da-DK" dirty="0"/>
              </a:p>
              <a:p>
                <a:r>
                  <a:rPr lang="da-DK" dirty="0"/>
                  <a:t>2 værdier, K1 og K2:</a:t>
                </a:r>
              </a:p>
              <a:p>
                <a:endParaRPr lang="da-DK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1∗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da-DK" dirty="0"/>
              </a:p>
              <a:p>
                <a:endParaRPr lang="da-DK" dirty="0"/>
              </a:p>
              <a:p>
                <a:r>
                  <a:rPr lang="da-DK" dirty="0"/>
                  <a:t>3 værdier, K1, K2 og K3:</a:t>
                </a:r>
              </a:p>
              <a:p>
                <a:endParaRPr lang="da-D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1∗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da-DK" dirty="0"/>
              </a:p>
              <a:p>
                <a:endParaRPr lang="da-DK" dirty="0"/>
              </a:p>
              <a:p>
                <a:endParaRPr lang="da-DK" dirty="0"/>
              </a:p>
              <a:p>
                <a:endParaRPr lang="da-DK" dirty="0"/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4686" y="1706328"/>
                <a:ext cx="3888432" cy="4963032"/>
              </a:xfrm>
              <a:blipFill>
                <a:blip r:embed="rId3"/>
                <a:stretch>
                  <a:fillRect l="-3292" t="-1597" r="-3605" b="-24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3EA872-A674-449B-A120-B97244F8E91D}" type="slidenum">
              <a:rPr kumimoji="0" lang="en-GB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sp>
        <p:nvSpPr>
          <p:cNvPr id="11" name="AutoShape 7" descr="{\displaystyle \left(\prod _{i=1}^{n}x_{i}\right)^{\frac {1}{n}}={\sqrt[{n}]{x_{1}x_{2}\cdots x_{n}}}}"/>
          <p:cNvSpPr>
            <a:spLocks noChangeAspect="1" noChangeArrowheads="1"/>
          </p:cNvSpPr>
          <p:nvPr/>
        </p:nvSpPr>
        <p:spPr bwMode="auto">
          <a:xfrm>
            <a:off x="479475" y="4165402"/>
            <a:ext cx="11702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6A16-7DAA-D94A-F3E4-38A11FD69A6B}"/>
              </a:ext>
            </a:extLst>
          </p:cNvPr>
          <p:cNvSpPr txBox="1">
            <a:spLocks/>
          </p:cNvSpPr>
          <p:nvPr/>
        </p:nvSpPr>
        <p:spPr>
          <a:xfrm>
            <a:off x="11757025" y="6540500"/>
            <a:ext cx="433388" cy="3175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z="1200" b="0" smtClean="0">
                <a:solidFill>
                  <a:schemeClr val="tx1"/>
                </a:solidFill>
              </a:rPr>
              <a:pPr/>
              <a:t>16</a:t>
            </a:fld>
            <a:endParaRPr lang="en-GB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014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726" y="426127"/>
            <a:ext cx="9721080" cy="972716"/>
          </a:xfrm>
        </p:spPr>
        <p:txBody>
          <a:bodyPr>
            <a:normAutofit/>
          </a:bodyPr>
          <a:lstStyle/>
          <a:p>
            <a:r>
              <a:rPr lang="da-DK" dirty="0"/>
              <a:t>Kornstørrelsesfordelingskurve for smeltevandssand</a:t>
            </a:r>
            <a:br>
              <a:rPr lang="da-DK" dirty="0"/>
            </a:br>
            <a:r>
              <a:rPr lang="da-DK" sz="2200" dirty="0"/>
              <a:t>Optegn kurve, aflæs d</a:t>
            </a:r>
            <a:r>
              <a:rPr lang="da-DK" sz="2200" baseline="-25000" dirty="0"/>
              <a:t>10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980406" y="1649730"/>
          <a:ext cx="7643192" cy="4875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15086" y="479715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d</a:t>
            </a:r>
            <a:r>
              <a:rPr kumimoji="0" lang="da-DK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10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 = 0,11 mm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081" y="4048428"/>
            <a:ext cx="2286000" cy="2667000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7E30B53-75BD-F766-FA0F-481E60DF9F51}"/>
              </a:ext>
            </a:extLst>
          </p:cNvPr>
          <p:cNvSpPr txBox="1">
            <a:spLocks/>
          </p:cNvSpPr>
          <p:nvPr/>
        </p:nvSpPr>
        <p:spPr>
          <a:xfrm>
            <a:off x="11710640" y="6382800"/>
            <a:ext cx="432600" cy="316800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>
              <a:defRPr/>
            </a:pPr>
            <a:fld id="{22EE57F6-DB63-4942-A6E4-4FCE665D7571}" type="slidenum">
              <a:rPr lang="en-GB" altLang="da-DK" sz="1200" smtClean="0"/>
              <a:pPr>
                <a:defRPr/>
              </a:pPr>
              <a:t>17</a:t>
            </a:fld>
            <a:endParaRPr lang="en-GB" altLang="da-DK" sz="1200" dirty="0"/>
          </a:p>
        </p:txBody>
      </p:sp>
    </p:spTree>
    <p:extLst>
      <p:ext uri="{BB962C8B-B14F-4D97-AF65-F5344CB8AC3E}">
        <p14:creationId xmlns:p14="http://schemas.microsoft.com/office/powerpoint/2010/main" val="3097552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646" y="426127"/>
            <a:ext cx="9793088" cy="972716"/>
          </a:xfrm>
        </p:spPr>
        <p:txBody>
          <a:bodyPr/>
          <a:lstStyle/>
          <a:p>
            <a:br>
              <a:rPr lang="da-DK" dirty="0"/>
            </a:br>
            <a:r>
              <a:rPr lang="da-DK" sz="3200" dirty="0"/>
              <a:t>Morænesand og moræneler</a:t>
            </a:r>
            <a:br>
              <a:rPr lang="da-DK" sz="2800" dirty="0"/>
            </a:br>
            <a:r>
              <a:rPr lang="da-DK" sz="2000" dirty="0"/>
              <a:t>Den mindste sigte er 0,063 m – </a:t>
            </a:r>
            <a:r>
              <a:rPr lang="da-DK" sz="2000" dirty="0" err="1"/>
              <a:t>slemmeanalyse</a:t>
            </a:r>
            <a:r>
              <a:rPr lang="da-DK" sz="2000" dirty="0"/>
              <a:t>/</a:t>
            </a:r>
            <a:r>
              <a:rPr lang="da-DK" sz="2000" dirty="0" err="1"/>
              <a:t>sedigrafanalyse</a:t>
            </a:r>
            <a:r>
              <a:rPr lang="da-DK" sz="2000" dirty="0"/>
              <a:t> - laserdiffraktion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3EA872-A674-449B-A120-B97244F8E91D}" type="slidenum">
              <a:rPr kumimoji="0" lang="da-DK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a-DK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494933" y="2119837"/>
          <a:ext cx="5935980" cy="3718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6029410" y="2119837"/>
          <a:ext cx="5935980" cy="3718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97B9349-EFE6-E2FE-97D5-59F759CD54DC}"/>
              </a:ext>
            </a:extLst>
          </p:cNvPr>
          <p:cNvSpPr txBox="1">
            <a:spLocks/>
          </p:cNvSpPr>
          <p:nvPr/>
        </p:nvSpPr>
        <p:spPr>
          <a:xfrm>
            <a:off x="11710640" y="6382800"/>
            <a:ext cx="432600" cy="316800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>
              <a:defRPr/>
            </a:pPr>
            <a:fld id="{22EE57F6-DB63-4942-A6E4-4FCE665D7571}" type="slidenum">
              <a:rPr lang="en-GB" altLang="da-DK" sz="1200" smtClean="0"/>
              <a:pPr>
                <a:defRPr/>
              </a:pPr>
              <a:t>18</a:t>
            </a:fld>
            <a:endParaRPr lang="en-GB" altLang="da-DK" sz="1200" dirty="0"/>
          </a:p>
        </p:txBody>
      </p:sp>
    </p:spTree>
    <p:extLst>
      <p:ext uri="{BB962C8B-B14F-4D97-AF65-F5344CB8AC3E}">
        <p14:creationId xmlns:p14="http://schemas.microsoft.com/office/powerpoint/2010/main" val="2659527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06" y="1981200"/>
            <a:ext cx="4551887" cy="3412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646" y="464975"/>
            <a:ext cx="9937104" cy="972716"/>
          </a:xfrm>
        </p:spPr>
        <p:txBody>
          <a:bodyPr/>
          <a:lstStyle/>
          <a:p>
            <a:r>
              <a:rPr lang="da-DK" dirty="0"/>
              <a:t>Kornstørrelsesfordeling af prøver med højt </a:t>
            </a:r>
            <a:r>
              <a:rPr lang="da-DK" dirty="0" err="1"/>
              <a:t>lerindhold</a:t>
            </a:r>
            <a:br>
              <a:rPr lang="da-DK" dirty="0"/>
            </a:br>
            <a:endParaRPr lang="da-DK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06" y="1437691"/>
            <a:ext cx="2286000" cy="2667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3EA872-A674-449B-A120-B97244F8E91D}" type="slidenum">
              <a:rPr kumimoji="0" lang="en-GB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06" y="4196979"/>
            <a:ext cx="366064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6" y="2763123"/>
            <a:ext cx="2855557" cy="2141668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3275806" y="3429000"/>
            <a:ext cx="762000" cy="4049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6876680" y="3402058"/>
            <a:ext cx="762000" cy="4049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  <a:cs typeface="+mn-cs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11566076-7CF6-89ED-9EB8-EB48F5C91248}"/>
              </a:ext>
            </a:extLst>
          </p:cNvPr>
          <p:cNvSpPr txBox="1">
            <a:spLocks/>
          </p:cNvSpPr>
          <p:nvPr/>
        </p:nvSpPr>
        <p:spPr>
          <a:xfrm>
            <a:off x="11710640" y="6382800"/>
            <a:ext cx="432600" cy="316800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>
              <a:defRPr/>
            </a:pPr>
            <a:fld id="{22EE57F6-DB63-4942-A6E4-4FCE665D7571}" type="slidenum">
              <a:rPr lang="en-GB" altLang="da-DK" sz="1200" smtClean="0"/>
              <a:pPr>
                <a:defRPr/>
              </a:pPr>
              <a:t>19</a:t>
            </a:fld>
            <a:endParaRPr lang="en-GB" altLang="da-DK" sz="1200" dirty="0"/>
          </a:p>
        </p:txBody>
      </p:sp>
    </p:spTree>
    <p:extLst>
      <p:ext uri="{BB962C8B-B14F-4D97-AF65-F5344CB8AC3E}">
        <p14:creationId xmlns:p14="http://schemas.microsoft.com/office/powerpoint/2010/main" val="332716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Hydraulisk ledningsevne, 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5184576" cy="4545578"/>
          </a:xfrm>
        </p:spPr>
        <p:txBody>
          <a:bodyPr>
            <a:normAutofit/>
          </a:bodyPr>
          <a:lstStyle/>
          <a:p>
            <a:r>
              <a:rPr lang="da-DK" sz="2000" dirty="0"/>
              <a:t>Kan bestemmes ved forskellige metoder</a:t>
            </a:r>
          </a:p>
          <a:p>
            <a:pPr lvl="1"/>
            <a:r>
              <a:rPr lang="da-DK" sz="2000" dirty="0"/>
              <a:t>Erfaringstal </a:t>
            </a:r>
          </a:p>
          <a:p>
            <a:pPr lvl="1"/>
            <a:r>
              <a:rPr lang="da-DK" sz="2000" dirty="0">
                <a:solidFill>
                  <a:schemeClr val="bg1">
                    <a:lumMod val="50000"/>
                  </a:schemeClr>
                </a:solidFill>
              </a:rPr>
              <a:t>Pumpetest</a:t>
            </a:r>
          </a:p>
          <a:p>
            <a:pPr lvl="1"/>
            <a:r>
              <a:rPr lang="da-DK" sz="2000" dirty="0" err="1"/>
              <a:t>Slugtest</a:t>
            </a:r>
            <a:endParaRPr lang="da-DK" sz="2000" dirty="0"/>
          </a:p>
          <a:p>
            <a:pPr lvl="1"/>
            <a:r>
              <a:rPr lang="da-DK" sz="2000" dirty="0">
                <a:solidFill>
                  <a:srgbClr val="FF0000"/>
                </a:solidFill>
              </a:rPr>
              <a:t>Kornstørrelsesfordeling</a:t>
            </a:r>
          </a:p>
          <a:p>
            <a:pPr lvl="1"/>
            <a:r>
              <a:rPr lang="da-DK" sz="2000" dirty="0" err="1">
                <a:solidFill>
                  <a:schemeClr val="bg1">
                    <a:lumMod val="50000"/>
                  </a:schemeClr>
                </a:solidFill>
              </a:rPr>
              <a:t>Tracerforsøg</a:t>
            </a:r>
            <a:endParaRPr lang="da-DK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da-DK" sz="2000" dirty="0"/>
          </a:p>
          <a:p>
            <a:r>
              <a:rPr lang="da-DK" sz="2000" dirty="0"/>
              <a:t>Sammenhæng mellem K og </a:t>
            </a:r>
            <a:r>
              <a:rPr lang="da-DK" sz="2000" dirty="0" err="1"/>
              <a:t>kornstørrelssfordelingen</a:t>
            </a:r>
            <a:r>
              <a:rPr lang="da-DK" sz="2000" dirty="0"/>
              <a:t> i en jordprøve</a:t>
            </a:r>
          </a:p>
          <a:p>
            <a:r>
              <a:rPr lang="da-DK" sz="2000" dirty="0"/>
              <a:t>Lokal bestemmelse for den specifikke jordprøve</a:t>
            </a:r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F3A5E33-2C0D-B354-CA2A-821EFE9E6541}"/>
              </a:ext>
            </a:extLst>
          </p:cNvPr>
          <p:cNvSpPr txBox="1">
            <a:spLocks/>
          </p:cNvSpPr>
          <p:nvPr/>
        </p:nvSpPr>
        <p:spPr>
          <a:xfrm>
            <a:off x="11710640" y="6382800"/>
            <a:ext cx="432600" cy="316800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>
              <a:defRPr/>
            </a:pPr>
            <a:fld id="{22EE57F6-DB63-4942-A6E4-4FCE665D7571}" type="slidenum">
              <a:rPr lang="en-GB" altLang="da-DK" sz="1200" smtClean="0"/>
              <a:pPr>
                <a:defRPr/>
              </a:pPr>
              <a:t>2</a:t>
            </a:fld>
            <a:endParaRPr lang="en-GB" altLang="da-DK" sz="1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048A32-BBE0-99A4-6440-FFE4801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0" y="440479"/>
            <a:ext cx="2664296" cy="3108345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77012B6-8137-4210-1C0A-0164140B59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925574"/>
              </p:ext>
            </p:extLst>
          </p:nvPr>
        </p:nvGraphicFramePr>
        <p:xfrm>
          <a:off x="7428902" y="3872165"/>
          <a:ext cx="4608512" cy="2669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509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45DB-A268-A7EC-42AC-348FD46C5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2A0EE-20F2-B975-EE54-823C40C0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Bestemmelse af K-værdier ud fra kornstørrelsesfordeling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23D9-685B-C8F1-9047-6A87D1474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Professor JF Devlin, Kansas University har udviklet et række regneark og programmer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sz="2000" b="1" dirty="0" err="1"/>
              <a:t>HydrogeoSieve</a:t>
            </a:r>
            <a:endParaRPr lang="da-DK" sz="2000" b="1" dirty="0"/>
          </a:p>
          <a:p>
            <a:r>
              <a:rPr lang="da-DK" dirty="0"/>
              <a:t>Metoderne er beskrevet Devlin (2015)</a:t>
            </a:r>
          </a:p>
          <a:p>
            <a:r>
              <a:rPr lang="da-DK" dirty="0"/>
              <a:t>Udviklet i </a:t>
            </a:r>
            <a:r>
              <a:rPr lang="da-DK" dirty="0" err="1"/>
              <a:t>excel</a:t>
            </a:r>
            <a:r>
              <a:rPr lang="da-DK" dirty="0"/>
              <a:t>, kan downloades:</a:t>
            </a:r>
          </a:p>
          <a:p>
            <a:r>
              <a:rPr lang="da-DK" dirty="0"/>
              <a:t>https://jfdevlin.github.io/DevlinWebPages/Software.html#HYDROGEOSIEVEXL</a:t>
            </a:r>
          </a:p>
          <a:p>
            <a:pPr marL="216000" lvl="1" indent="0">
              <a:buNone/>
            </a:pPr>
            <a:endParaRPr lang="da-DK" b="1" dirty="0"/>
          </a:p>
          <a:p>
            <a:pPr marL="216000" lvl="1" indent="0">
              <a:buNone/>
            </a:pPr>
            <a:r>
              <a:rPr lang="da-DK" b="1" dirty="0"/>
              <a:t>Der er mange versioner</a:t>
            </a:r>
            <a:r>
              <a:rPr lang="da-DK" b="1" dirty="0">
                <a:solidFill>
                  <a:srgbClr val="FF0000"/>
                </a:solidFill>
              </a:rPr>
              <a:t> </a:t>
            </a:r>
          </a:p>
          <a:p>
            <a:pPr marL="216000" lvl="1" indent="0">
              <a:buNone/>
            </a:pPr>
            <a:r>
              <a:rPr lang="da-DK" b="1" dirty="0"/>
              <a:t>Vi bruger version 2.3.2HydrogeoSieveXL.xlsm i dag</a:t>
            </a:r>
          </a:p>
          <a:p>
            <a:pPr marL="216000" lvl="1" indent="0">
              <a:buNone/>
            </a:pPr>
            <a:r>
              <a:rPr lang="da-DK" b="1" dirty="0">
                <a:solidFill>
                  <a:srgbClr val="FF0000"/>
                </a:solidFill>
              </a:rPr>
              <a:t>Det anbefales at downloade den nyeste ved fremtidigt brug</a:t>
            </a:r>
          </a:p>
          <a:p>
            <a:pPr marL="216000" lvl="1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/>
              <a:t>Artikel om programmet</a:t>
            </a:r>
          </a:p>
          <a:p>
            <a:pPr marL="0" indent="0">
              <a:buNone/>
            </a:pP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Devlin, J.F. 2015.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HydrogeoSieveXL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: an Excel-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based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tool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to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estimate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hydraulic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conductivity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from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grain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size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analysis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.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Hydrogeology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Journal, DOI 10.1007/s10040-015-1255-0</a:t>
            </a:r>
            <a:endParaRPr lang="da-DK" b="1" dirty="0"/>
          </a:p>
          <a:p>
            <a:pPr marL="216000" lvl="1" indent="0">
              <a:buNone/>
            </a:pPr>
            <a:endParaRPr lang="da-DK" dirty="0"/>
          </a:p>
          <a:p>
            <a:pPr marL="216000" lvl="1" indent="0">
              <a:buNone/>
            </a:pPr>
            <a:endParaRPr lang="da-DK" dirty="0"/>
          </a:p>
          <a:p>
            <a:endParaRPr lang="da-DK" sz="1800" dirty="0"/>
          </a:p>
          <a:p>
            <a:endParaRPr lang="da-DK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84CD56-8DB0-3402-F5A3-B56D78E768A8}"/>
              </a:ext>
            </a:extLst>
          </p:cNvPr>
          <p:cNvSpPr txBox="1">
            <a:spLocks/>
          </p:cNvSpPr>
          <p:nvPr/>
        </p:nvSpPr>
        <p:spPr>
          <a:xfrm>
            <a:off x="11495806" y="6541200"/>
            <a:ext cx="432600" cy="316800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>
              <a:defRPr/>
            </a:pPr>
            <a:fld id="{22EE57F6-DB63-4942-A6E4-4FCE665D7571}" type="slidenum">
              <a:rPr lang="en-GB" altLang="da-DK" sz="1000" smtClean="0"/>
              <a:pPr>
                <a:defRPr/>
              </a:pPr>
              <a:t>20</a:t>
            </a:fld>
            <a:endParaRPr lang="en-GB" altLang="da-DK" sz="1000" dirty="0"/>
          </a:p>
        </p:txBody>
      </p:sp>
    </p:spTree>
    <p:extLst>
      <p:ext uri="{BB962C8B-B14F-4D97-AF65-F5344CB8AC3E}">
        <p14:creationId xmlns:p14="http://schemas.microsoft.com/office/powerpoint/2010/main" val="106842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groundwater</a:t>
            </a:r>
            <a:r>
              <a:rPr lang="da-DK" dirty="0"/>
              <a:t> </a:t>
            </a:r>
            <a:r>
              <a:rPr lang="da-DK" dirty="0" err="1"/>
              <a:t>project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Fantastisk</a:t>
            </a:r>
            <a:r>
              <a:rPr lang="en-US" dirty="0"/>
              <a:t> material – frit </a:t>
            </a:r>
            <a:r>
              <a:rPr lang="en-US" dirty="0" err="1"/>
              <a:t>tilgængeligt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https://gw-project.org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324" y="469415"/>
            <a:ext cx="2728203" cy="799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34" y="2852936"/>
            <a:ext cx="2749903" cy="3778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198" y="2823560"/>
            <a:ext cx="2679565" cy="3836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558" y="2800882"/>
            <a:ext cx="2640752" cy="379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8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852F-8B35-EBE2-6AE0-60C39886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Vil du vide mere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E154-6DB6-028A-FA9F-68C08D3AC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HydrogeoSieve</a:t>
            </a:r>
            <a:endParaRPr lang="en-US" b="1" dirty="0"/>
          </a:p>
          <a:p>
            <a:r>
              <a:rPr lang="en-US" dirty="0"/>
              <a:t>Devlin, J.F. 2015. </a:t>
            </a:r>
            <a:r>
              <a:rPr lang="en-US" dirty="0" err="1"/>
              <a:t>HydrogeoSieveXL</a:t>
            </a:r>
            <a:r>
              <a:rPr lang="en-US" dirty="0"/>
              <a:t>: an Excel-based tool to estimate hydraulic conductivity from grain size analysis. Hydrogeology Journal, DOI 10.1007/s10040-015-1255-0</a:t>
            </a:r>
          </a:p>
          <a:p>
            <a:endParaRPr lang="en-US" dirty="0"/>
          </a:p>
          <a:p>
            <a:r>
              <a:rPr lang="en-US" b="1" dirty="0" err="1"/>
              <a:t>Hydrogeologi</a:t>
            </a:r>
            <a:endParaRPr lang="en-US" b="1" dirty="0"/>
          </a:p>
          <a:p>
            <a:r>
              <a:rPr lang="en-US" dirty="0"/>
              <a:t>Cohen, A.J.B. and Cherry, J. (2020). Conceptual and Visual Understanding of Hydraulic Head and Groundwater Flow. Groundwater project. https://gw-project.org/</a:t>
            </a:r>
          </a:p>
          <a:p>
            <a:r>
              <a:rPr lang="en-US" dirty="0"/>
              <a:t>Devlin, J.F. 2003. A spreadsheet method of estimating best fit hydraulic gradients using head data from multiple wells. Ground Water, v. 41, no. 3, 316-32.</a:t>
            </a:r>
          </a:p>
          <a:p>
            <a:r>
              <a:rPr lang="en-US" dirty="0"/>
              <a:t>Devlin, J.F., Schillig, P.C. 2017. </a:t>
            </a:r>
            <a:r>
              <a:rPr lang="en-US" dirty="0" err="1"/>
              <a:t>HydrogeoEstimatorXL</a:t>
            </a:r>
            <a:r>
              <a:rPr lang="en-US" dirty="0"/>
              <a:t>: An Excel-based tool for estimating hydraulic gradient magnitude and direction. Technical Note in the Hydrogeology Journal DOI 10.1007/s10040-016-1518-4. </a:t>
            </a:r>
          </a:p>
          <a:p>
            <a:r>
              <a:rPr lang="en-US" dirty="0"/>
              <a:t>Devlin , J.F. Groundwater </a:t>
            </a:r>
            <a:r>
              <a:rPr lang="en-US" dirty="0" err="1"/>
              <a:t>veolocity</a:t>
            </a:r>
            <a:r>
              <a:rPr lang="en-US" dirty="0"/>
              <a:t>. Groundwater project. https://gw-project.org/</a:t>
            </a:r>
          </a:p>
          <a:p>
            <a:r>
              <a:rPr lang="en-US" dirty="0"/>
              <a:t>Woessner, W.W.; </a:t>
            </a:r>
            <a:r>
              <a:rPr lang="en-US" dirty="0" err="1"/>
              <a:t>Poeter</a:t>
            </a:r>
            <a:r>
              <a:rPr lang="en-US" dirty="0"/>
              <a:t>, E.P. (2020). Hydrogeologic properties of earth materials and principles of groundwater flow. Groundwater project. https://gw-project.org/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71977-5F7B-94BA-4B43-4521018575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t>Værktøjskassen</a:t>
            </a:r>
            <a:endParaRPr kumimoji="0" lang="en-GB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BCCC6-60BC-BFEE-9784-F5E502CD42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3EA872-A674-449B-A120-B97244F8E91D}" type="slidenum">
              <a:rPr kumimoji="0" lang="en-GB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3721F1-4C38-80D7-0816-CC9C96E5A8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t>13/11-2024</a:t>
            </a:r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053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3306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678" y="620688"/>
            <a:ext cx="10441160" cy="972716"/>
          </a:xfrm>
        </p:spPr>
        <p:txBody>
          <a:bodyPr/>
          <a:lstStyle/>
          <a:p>
            <a:br>
              <a:rPr lang="da-DK" sz="3200" dirty="0"/>
            </a:br>
            <a:r>
              <a:rPr lang="da-DK" sz="3200" dirty="0"/>
              <a:t>Sammenhængen mellem hydraulisk ledningsevne, K og kornstørrelsesfordelingen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86694" y="1844824"/>
                <a:ext cx="9312374" cy="45455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a-DK" dirty="0"/>
                  <a:t>Formlerne har ofte denne form: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a-DK" dirty="0"/>
              </a:p>
              <a:p>
                <a:r>
                  <a:rPr lang="da-DK" dirty="0">
                    <a:ea typeface="Cambria Math" panose="02040503050406030204" pitchFamily="18" charset="0"/>
                  </a:rPr>
                  <a:t>n er porøsiteten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da-DK" dirty="0"/>
                  <a:t>(n) angiver en funktion af porøsiteten</a:t>
                </a:r>
              </a:p>
              <a:p>
                <a:r>
                  <a:rPr lang="da-DK" dirty="0"/>
                  <a:t>d</a:t>
                </a:r>
                <a:r>
                  <a:rPr lang="da-DK" baseline="-25000" dirty="0"/>
                  <a:t>e</a:t>
                </a:r>
                <a:r>
                  <a:rPr lang="da-DK" dirty="0"/>
                  <a:t>  er kornstørrelsen i cm svarende til at e % passerer gennem sigten</a:t>
                </a:r>
                <a:endParaRPr lang="da-DK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da-DK" dirty="0"/>
                  <a:t> angiver densitet af vand (0,9981 g/cm</a:t>
                </a:r>
                <a:r>
                  <a:rPr lang="da-DK" baseline="30000" dirty="0"/>
                  <a:t>3</a:t>
                </a:r>
                <a:r>
                  <a:rPr lang="da-DK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tyngdekraften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(980 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cm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a-DK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a-DK" dirty="0"/>
                  <a:t> er viskositeten (0,0098 g/cm s)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a-DK" dirty="0"/>
                  <a:t> konstant afhængig af det geologiske medium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Bemærk at alle beregninger benytter cm og konstanter ikke er i SI-enheder </a:t>
                </a:r>
              </a:p>
              <a:p>
                <a:pPr marL="0" indent="0">
                  <a:buNone/>
                </a:pPr>
                <a:r>
                  <a:rPr lang="da-DK" dirty="0"/>
                  <a:t>Nogle af parametrene er temperaturafhængige, men det er ofte ikke kritisk</a:t>
                </a:r>
              </a:p>
              <a:p>
                <a:pPr marL="0" indent="0">
                  <a:buNone/>
                </a:pPr>
                <a:r>
                  <a:rPr lang="da-DK" dirty="0"/>
                  <a:t>Her er de angivet ved 20 °C</a:t>
                </a:r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6694" y="1844824"/>
                <a:ext cx="9312374" cy="4545578"/>
              </a:xfrm>
              <a:blipFill>
                <a:blip r:embed="rId2"/>
                <a:stretch>
                  <a:fillRect l="-1571" t="-2282" b="-26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B5F9E-2C47-7022-4719-5998E9C36AB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 dirty="0"/>
              <a:t>14-11-2024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9CE0-00C4-BCBD-BA78-7E5A6DDAE1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Hydraulisk</a:t>
            </a:r>
            <a:r>
              <a:rPr lang="en-GB" dirty="0"/>
              <a:t> </a:t>
            </a:r>
            <a:r>
              <a:rPr lang="en-GB" dirty="0" err="1"/>
              <a:t>ledningsevne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8BC1A-F751-3D3A-F7E8-F381DB504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46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8CDE95-DFD1-F6A9-BB2F-1B7DF578E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7DE3-AA8F-2BF5-1EC3-E71ABE65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 fra kornstørrelsesfordeling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0777-29B9-5EA8-0877-8887D533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56F45-CA77-44A5-7C80-F5D82327B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3EA872-A674-449B-A120-B97244F8E91D}" type="slidenum">
              <a:rPr kumimoji="0" lang="en-GB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7FA63-3852-5545-E9F8-D25C6524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69" y="1449388"/>
            <a:ext cx="11249025" cy="5553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6AA371-4C47-DBEC-E7A8-CA8A89977B5C}"/>
              </a:ext>
            </a:extLst>
          </p:cNvPr>
          <p:cNvSpPr/>
          <p:nvPr/>
        </p:nvSpPr>
        <p:spPr bwMode="auto">
          <a:xfrm>
            <a:off x="611188" y="2209800"/>
            <a:ext cx="531018" cy="4648200"/>
          </a:xfrm>
          <a:prstGeom prst="rect">
            <a:avLst/>
          </a:prstGeom>
          <a:noFill/>
          <a:ln w="2857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16DED2-539F-790C-EF66-AD53DD0904D0}"/>
              </a:ext>
            </a:extLst>
          </p:cNvPr>
          <p:cNvSpPr/>
          <p:nvPr/>
        </p:nvSpPr>
        <p:spPr bwMode="auto">
          <a:xfrm>
            <a:off x="2285206" y="2209800"/>
            <a:ext cx="531018" cy="4648200"/>
          </a:xfrm>
          <a:prstGeom prst="rect">
            <a:avLst/>
          </a:prstGeom>
          <a:noFill/>
          <a:ln w="2857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0E01A-A195-994B-1A7F-D0E903160B3B}"/>
              </a:ext>
            </a:extLst>
          </p:cNvPr>
          <p:cNvSpPr txBox="1"/>
          <p:nvPr/>
        </p:nvSpPr>
        <p:spPr>
          <a:xfrm>
            <a:off x="7085806" y="601969"/>
            <a:ext cx="4724400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Devlin, J.F. 2015.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HydrogeoSieveXL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: an Excel-based tool to estimate hydraulic conductivity from grain-size analysis.  Hydrogeology Journal.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26A69-F43B-110C-91E1-CBD699F94521}"/>
              </a:ext>
            </a:extLst>
          </p:cNvPr>
          <p:cNvSpPr txBox="1"/>
          <p:nvPr/>
        </p:nvSpPr>
        <p:spPr>
          <a:xfrm>
            <a:off x="210454" y="197379"/>
            <a:ext cx="5164671" cy="66684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sz="2000" dirty="0">
                <a:latin typeface="+mn-lt"/>
              </a:rPr>
              <a:t>Hvordan skal beregningsværktøjet bruges</a:t>
            </a:r>
          </a:p>
          <a:p>
            <a:pPr algn="l">
              <a:spcBef>
                <a:spcPts val="432"/>
              </a:spcBef>
            </a:pPr>
            <a:r>
              <a:rPr lang="da-DK" sz="2000" dirty="0">
                <a:latin typeface="+mn-lt"/>
              </a:rPr>
              <a:t>Hvilke formler, antal formler, beregninger…..</a:t>
            </a:r>
          </a:p>
        </p:txBody>
      </p:sp>
    </p:spTree>
    <p:extLst>
      <p:ext uri="{BB962C8B-B14F-4D97-AF65-F5344CB8AC3E}">
        <p14:creationId xmlns:p14="http://schemas.microsoft.com/office/powerpoint/2010/main" val="302563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E5A5-3B34-8BA4-837B-4F27564A0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93ED-6E39-F7DC-FD40-0A8C54295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Bestemmelse af K-værdier ud fra kornstørrelsesfordeling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DA3D8-C59D-4400-413A-0DEE1A33B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Professor JF Devlin, Kansas University har udviklet et række regneark og programmer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sz="2000" b="1" dirty="0" err="1"/>
              <a:t>HydrogeoSieve</a:t>
            </a:r>
            <a:endParaRPr lang="da-DK" sz="2000" b="1" dirty="0"/>
          </a:p>
          <a:p>
            <a:r>
              <a:rPr lang="da-DK" dirty="0"/>
              <a:t>Metoderne er beskrevet Devlin (2015)</a:t>
            </a:r>
          </a:p>
          <a:p>
            <a:r>
              <a:rPr lang="da-DK" dirty="0"/>
              <a:t>Udviklet i </a:t>
            </a:r>
            <a:r>
              <a:rPr lang="da-DK" dirty="0" err="1"/>
              <a:t>excel</a:t>
            </a:r>
            <a:r>
              <a:rPr lang="da-DK" dirty="0"/>
              <a:t>, kan downloades:</a:t>
            </a:r>
          </a:p>
          <a:p>
            <a:r>
              <a:rPr lang="da-DK" dirty="0"/>
              <a:t>https://jfdevlin.github.io/DevlinWebPages/Software.html#HYDROGEOSIEVEXL</a:t>
            </a:r>
          </a:p>
          <a:p>
            <a:pPr marL="216000" lvl="1" indent="0">
              <a:buNone/>
            </a:pPr>
            <a:endParaRPr lang="da-DK" b="1" dirty="0"/>
          </a:p>
          <a:p>
            <a:pPr marL="216000" lvl="1" indent="0">
              <a:buNone/>
            </a:pPr>
            <a:r>
              <a:rPr lang="da-DK" b="1" dirty="0"/>
              <a:t>Der er mange versioner</a:t>
            </a:r>
            <a:r>
              <a:rPr lang="da-DK" b="1" dirty="0">
                <a:solidFill>
                  <a:srgbClr val="FF0000"/>
                </a:solidFill>
              </a:rPr>
              <a:t> </a:t>
            </a:r>
          </a:p>
          <a:p>
            <a:pPr marL="216000" lvl="1" indent="0">
              <a:buNone/>
            </a:pPr>
            <a:r>
              <a:rPr lang="da-DK" b="1" dirty="0">
                <a:solidFill>
                  <a:srgbClr val="FF0000"/>
                </a:solidFill>
              </a:rPr>
              <a:t>Vi bruger version 2.3.2HydrogeoSieveXL.xlsm i dag</a:t>
            </a:r>
          </a:p>
          <a:p>
            <a:pPr marL="216000" lvl="1" indent="0">
              <a:buNone/>
            </a:pPr>
            <a:r>
              <a:rPr lang="da-DK" b="1" dirty="0"/>
              <a:t>Det anbefales at downloade den nyeste ved fremtidigt brug</a:t>
            </a:r>
          </a:p>
          <a:p>
            <a:pPr marL="216000" lvl="1" indent="0">
              <a:buNone/>
            </a:pPr>
            <a:endParaRPr lang="da-DK" b="1" dirty="0"/>
          </a:p>
          <a:p>
            <a:pPr marL="0" indent="0">
              <a:buNone/>
            </a:pPr>
            <a:r>
              <a:rPr lang="da-DK" b="1" dirty="0"/>
              <a:t>Artikel om programmet</a:t>
            </a:r>
          </a:p>
          <a:p>
            <a:pPr marL="0" indent="0">
              <a:buNone/>
            </a:pP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Devlin, J.F. 2015.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HydrogeoSieveXL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: an Excel-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based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tool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to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estimate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hydraulic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conductivity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from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grain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size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analysis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. 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Hydrogeology</a:t>
            </a:r>
            <a:r>
              <a:rPr lang="da-DK" b="0" i="0" dirty="0">
                <a:solidFill>
                  <a:srgbClr val="212529"/>
                </a:solidFill>
                <a:effectLst/>
                <a:latin typeface="Fira Sans" panose="020F0502020204030204" pitchFamily="34" charset="0"/>
              </a:rPr>
              <a:t> Journal, DOI 10.1007/s10040-015-1255-0</a:t>
            </a:r>
            <a:endParaRPr lang="da-DK" b="1" dirty="0"/>
          </a:p>
          <a:p>
            <a:pPr marL="216000" lvl="1" indent="0">
              <a:buNone/>
            </a:pPr>
            <a:endParaRPr lang="da-DK" dirty="0"/>
          </a:p>
          <a:p>
            <a:pPr marL="216000" lvl="1" indent="0">
              <a:buNone/>
            </a:pPr>
            <a:endParaRPr lang="da-DK" dirty="0"/>
          </a:p>
          <a:p>
            <a:endParaRPr lang="da-DK" sz="1800" dirty="0"/>
          </a:p>
          <a:p>
            <a:endParaRPr lang="da-DK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DC16E40-DA87-F4D9-61AF-BB6627A3DB7B}"/>
              </a:ext>
            </a:extLst>
          </p:cNvPr>
          <p:cNvSpPr txBox="1">
            <a:spLocks/>
          </p:cNvSpPr>
          <p:nvPr/>
        </p:nvSpPr>
        <p:spPr>
          <a:xfrm>
            <a:off x="11495806" y="6541200"/>
            <a:ext cx="432600" cy="316800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>
              <a:defRPr/>
            </a:pPr>
            <a:fld id="{22EE57F6-DB63-4942-A6E4-4FCE665D7571}" type="slidenum">
              <a:rPr lang="en-GB" altLang="da-DK" sz="1000" smtClean="0"/>
              <a:pPr>
                <a:defRPr/>
              </a:pPr>
              <a:t>5</a:t>
            </a:fld>
            <a:endParaRPr lang="en-GB" altLang="da-DK" sz="1000" dirty="0"/>
          </a:p>
        </p:txBody>
      </p:sp>
    </p:spTree>
    <p:extLst>
      <p:ext uri="{BB962C8B-B14F-4D97-AF65-F5344CB8AC3E}">
        <p14:creationId xmlns:p14="http://schemas.microsoft.com/office/powerpoint/2010/main" val="307626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187F-A4EB-C9B1-78CC-EA0484F5B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E85D-C2F5-E776-296F-69054960F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58" y="2996952"/>
            <a:ext cx="11317955" cy="3254623"/>
          </a:xfrm>
        </p:spPr>
        <p:txBody>
          <a:bodyPr/>
          <a:lstStyle/>
          <a:p>
            <a:br>
              <a:rPr lang="da-DK" sz="4400" dirty="0"/>
            </a:br>
            <a:r>
              <a:rPr lang="da-DK" sz="4400" dirty="0"/>
              <a:t>Beregning af hydraulisk ledningsevne ud fra kornstørrelsesfordelinger</a:t>
            </a:r>
            <a:br>
              <a:rPr lang="da-DK" sz="4400" dirty="0"/>
            </a:br>
            <a:r>
              <a:rPr lang="da-DK" sz="4400" dirty="0" err="1"/>
              <a:t>Hydrogeosieve</a:t>
            </a:r>
            <a:br>
              <a:rPr lang="da-DK" sz="5400" dirty="0"/>
            </a:br>
            <a:br>
              <a:rPr lang="da-DK" sz="5400" dirty="0"/>
            </a:b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556D0-D2D2-E1F1-89F8-2BC041147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075953"/>
          </a:xfrm>
        </p:spPr>
        <p:txBody>
          <a:bodyPr/>
          <a:lstStyle/>
          <a:p>
            <a:r>
              <a:rPr lang="da-DK" dirty="0"/>
              <a:t>Poul L. </a:t>
            </a:r>
            <a:r>
              <a:rPr lang="da-DK"/>
              <a:t>Bjerg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8A86E-FAB0-47BB-BC3A-E6AED733163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t>Værktøjskassen</a:t>
            </a:r>
            <a:endParaRPr kumimoji="0" lang="en-GB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2DC0F-A788-9AC1-ED2B-5076EC6BF4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3EA872-A674-449B-A120-B97244F8E91D}" type="slidenum">
              <a:rPr kumimoji="0" lang="en-GB" sz="7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F2C3B4-9CC7-7661-A062-65DE6D84BD2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80" charset="-128"/>
                <a:cs typeface="+mn-cs"/>
              </a:rPr>
              <a:t>13-11-2024</a:t>
            </a:r>
            <a:endParaRPr kumimoji="0" lang="en-GB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80" charset="-128"/>
              <a:cs typeface="+mn-cs"/>
            </a:endParaRPr>
          </a:p>
        </p:txBody>
      </p:sp>
      <p:pic>
        <p:nvPicPr>
          <p:cNvPr id="7" name="Picture 6" descr="https://lh3.googleusercontent.com/-Lzkq_i0iA6I/VWr1rZhc6bI/AAAAAAAAFO8/5bfvFjVnuA8/s720/20150527_142710.jpg">
            <a:extLst>
              <a:ext uri="{FF2B5EF4-FFF2-40B4-BE49-F238E27FC236}">
                <a16:creationId xmlns:a16="http://schemas.microsoft.com/office/drawing/2014/main" id="{DCE020A0-25B6-B029-53DA-262F1800A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5" t="15135"/>
          <a:stretch/>
        </p:blipFill>
        <p:spPr bwMode="auto">
          <a:xfrm>
            <a:off x="8949680" y="-64539"/>
            <a:ext cx="3240733" cy="28563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61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D0127-034A-2D06-08AA-D20C70180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4F77-821D-C72E-9430-C83ABC4B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Hydraulisk ledningsevne,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963C-AD74-95AE-A545-854C5FE9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5184576" cy="4545578"/>
          </a:xfrm>
        </p:spPr>
        <p:txBody>
          <a:bodyPr>
            <a:normAutofit/>
          </a:bodyPr>
          <a:lstStyle/>
          <a:p>
            <a:r>
              <a:rPr lang="da-DK" sz="2000" dirty="0"/>
              <a:t>Kan bestemmes ved forskellige metoder</a:t>
            </a:r>
          </a:p>
          <a:p>
            <a:pPr lvl="1"/>
            <a:r>
              <a:rPr lang="da-DK" sz="2000" dirty="0"/>
              <a:t>Erfaringstal </a:t>
            </a:r>
          </a:p>
          <a:p>
            <a:pPr lvl="1"/>
            <a:r>
              <a:rPr lang="da-DK" sz="2000" dirty="0">
                <a:solidFill>
                  <a:schemeClr val="bg1">
                    <a:lumMod val="50000"/>
                  </a:schemeClr>
                </a:solidFill>
              </a:rPr>
              <a:t>Pumpetest</a:t>
            </a:r>
          </a:p>
          <a:p>
            <a:pPr lvl="1"/>
            <a:r>
              <a:rPr lang="da-DK" sz="2000" dirty="0" err="1"/>
              <a:t>Slugtest</a:t>
            </a:r>
            <a:endParaRPr lang="da-DK" sz="2000" dirty="0"/>
          </a:p>
          <a:p>
            <a:pPr lvl="1"/>
            <a:r>
              <a:rPr lang="da-DK" sz="2000" dirty="0">
                <a:solidFill>
                  <a:srgbClr val="FF0000"/>
                </a:solidFill>
              </a:rPr>
              <a:t>Kornstørrelsesfordeling</a:t>
            </a:r>
          </a:p>
          <a:p>
            <a:pPr lvl="1"/>
            <a:r>
              <a:rPr lang="da-DK" sz="2000" dirty="0" err="1">
                <a:solidFill>
                  <a:schemeClr val="bg1">
                    <a:lumMod val="50000"/>
                  </a:schemeClr>
                </a:solidFill>
              </a:rPr>
              <a:t>Tracerforsøg</a:t>
            </a:r>
            <a:endParaRPr lang="da-DK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da-DK" sz="2000" dirty="0"/>
          </a:p>
          <a:p>
            <a:r>
              <a:rPr lang="da-DK" sz="2000" dirty="0"/>
              <a:t>Sammenhæng mellem K og </a:t>
            </a:r>
            <a:r>
              <a:rPr lang="da-DK" sz="2000" dirty="0" err="1"/>
              <a:t>kornstørrelssfordelingen</a:t>
            </a:r>
            <a:r>
              <a:rPr lang="da-DK" sz="2000" dirty="0"/>
              <a:t> i en jordprøve</a:t>
            </a:r>
          </a:p>
          <a:p>
            <a:r>
              <a:rPr lang="da-DK" sz="2000" dirty="0"/>
              <a:t>Lokal bestemmelse for den specifikke jordprøve</a:t>
            </a:r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CBB2F12-DAD0-55B8-BF9B-26C4641D4281}"/>
              </a:ext>
            </a:extLst>
          </p:cNvPr>
          <p:cNvSpPr txBox="1">
            <a:spLocks/>
          </p:cNvSpPr>
          <p:nvPr/>
        </p:nvSpPr>
        <p:spPr>
          <a:xfrm>
            <a:off x="11710640" y="6382800"/>
            <a:ext cx="432600" cy="316800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>
              <a:defRPr/>
            </a:pPr>
            <a:fld id="{22EE57F6-DB63-4942-A6E4-4FCE665D7571}" type="slidenum">
              <a:rPr lang="en-GB" altLang="da-DK" sz="1200" smtClean="0"/>
              <a:pPr>
                <a:defRPr/>
              </a:pPr>
              <a:t>7</a:t>
            </a:fld>
            <a:endParaRPr lang="en-GB" altLang="da-DK" sz="1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54167-BB2B-0303-3328-BA3943F2C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0" y="440479"/>
            <a:ext cx="2664296" cy="3108345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F4EF31F-E8D5-3424-5036-2EB388776DA5}"/>
              </a:ext>
            </a:extLst>
          </p:cNvPr>
          <p:cNvGraphicFramePr>
            <a:graphicFrameLocks/>
          </p:cNvGraphicFramePr>
          <p:nvPr/>
        </p:nvGraphicFramePr>
        <p:xfrm>
          <a:off x="7428902" y="3872165"/>
          <a:ext cx="4608512" cy="2669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02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55336-7701-5337-B2BF-F8C137CE9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BD8E14EC-1D8E-601A-BB73-65378AF8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721080" cy="972716"/>
          </a:xfrm>
        </p:spPr>
        <p:txBody>
          <a:bodyPr>
            <a:normAutofit/>
          </a:bodyPr>
          <a:lstStyle/>
          <a:p>
            <a:r>
              <a:rPr lang="da-DK" dirty="0"/>
              <a:t>Kornstørrelsesfordelingskurve for smeltevandssand</a:t>
            </a:r>
            <a:br>
              <a:rPr lang="da-DK" dirty="0"/>
            </a:br>
            <a:r>
              <a:rPr lang="da-DK" sz="2200" dirty="0"/>
              <a:t>Optegn kurve, aflæs d</a:t>
            </a:r>
            <a:r>
              <a:rPr lang="da-DK" sz="2200" baseline="-25000" dirty="0"/>
              <a:t>10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66A7992-C8D6-050C-917B-CE81A4664D71}"/>
              </a:ext>
            </a:extLst>
          </p:cNvPr>
          <p:cNvGraphicFramePr>
            <a:graphicFrameLocks/>
          </p:cNvGraphicFramePr>
          <p:nvPr/>
        </p:nvGraphicFramePr>
        <p:xfrm>
          <a:off x="1980406" y="1649730"/>
          <a:ext cx="7643192" cy="4875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F95AACC-64AC-3FB0-803A-643248BF9BB5}"/>
              </a:ext>
            </a:extLst>
          </p:cNvPr>
          <p:cNvSpPr txBox="1"/>
          <p:nvPr/>
        </p:nvSpPr>
        <p:spPr>
          <a:xfrm>
            <a:off x="5015086" y="479715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d</a:t>
            </a:r>
            <a:r>
              <a:rPr kumimoji="0" lang="da-DK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10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  <a:cs typeface="+mn-cs"/>
              </a:rPr>
              <a:t> = 0,11 mm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F76DB-D08F-B0B2-5076-8F5493D39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081" y="4048428"/>
            <a:ext cx="2286000" cy="2667000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DAC228B-C96B-A0C4-B70E-E7D1350F61E7}"/>
              </a:ext>
            </a:extLst>
          </p:cNvPr>
          <p:cNvSpPr txBox="1">
            <a:spLocks/>
          </p:cNvSpPr>
          <p:nvPr/>
        </p:nvSpPr>
        <p:spPr>
          <a:xfrm>
            <a:off x="11710640" y="6382800"/>
            <a:ext cx="432600" cy="316800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>
              <a:defRPr/>
            </a:pPr>
            <a:fld id="{22EE57F6-DB63-4942-A6E4-4FCE665D7571}" type="slidenum">
              <a:rPr lang="en-GB" altLang="da-DK" sz="1200" smtClean="0"/>
              <a:pPr>
                <a:defRPr/>
              </a:pPr>
              <a:t>8</a:t>
            </a:fld>
            <a:endParaRPr lang="en-GB" altLang="da-DK" sz="1200" dirty="0"/>
          </a:p>
        </p:txBody>
      </p:sp>
    </p:spTree>
    <p:extLst>
      <p:ext uri="{BB962C8B-B14F-4D97-AF65-F5344CB8AC3E}">
        <p14:creationId xmlns:p14="http://schemas.microsoft.com/office/powerpoint/2010/main" val="53712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Hazens</a:t>
            </a:r>
            <a:r>
              <a:rPr lang="da-DK" dirty="0"/>
              <a:t> formel er ofte anvendt som første estimat </a:t>
            </a:r>
            <a:r>
              <a:rPr lang="da-DK"/>
              <a:t>af K</a:t>
            </a:r>
            <a:br>
              <a:rPr lang="da-DK"/>
            </a:br>
            <a:r>
              <a:rPr lang="da-DK"/>
              <a:t>Opgave </a:t>
            </a:r>
            <a:r>
              <a:rPr lang="da-DK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a-DK" dirty="0"/>
                  <a:t>Hazens simple formel: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a-DK" sz="2400" dirty="0"/>
              </a:p>
              <a:p>
                <a:pPr lvl="1"/>
                <a:endParaRPr lang="da-DK" dirty="0"/>
              </a:p>
              <a:p>
                <a:pPr lvl="1"/>
                <a:r>
                  <a:rPr lang="da-DK" dirty="0"/>
                  <a:t>d</a:t>
                </a:r>
                <a:r>
                  <a:rPr lang="da-DK" baseline="-25000" dirty="0"/>
                  <a:t>10</a:t>
                </a:r>
                <a:r>
                  <a:rPr lang="da-DK" dirty="0"/>
                  <a:t>  er kornstørrelsen i mm svarende til at 10% passerer gennem sigten</a:t>
                </a:r>
              </a:p>
              <a:p>
                <a:pPr lvl="1"/>
                <a:r>
                  <a:rPr lang="da-DK" dirty="0"/>
                  <a:t> K kommer ud i cm/s, hvis d</a:t>
                </a:r>
                <a:r>
                  <a:rPr lang="da-DK" baseline="-25000" dirty="0"/>
                  <a:t>10</a:t>
                </a:r>
                <a:r>
                  <a:rPr lang="da-DK" dirty="0"/>
                  <a:t> indsættes i mm</a:t>
                </a:r>
                <a:endParaRPr lang="da-DK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da-DK" dirty="0"/>
                  <a:t>	</a:t>
                </a:r>
              </a:p>
              <a:p>
                <a:pPr marL="457200" lvl="1" indent="0">
                  <a:buNone/>
                </a:pPr>
                <a:r>
                  <a:rPr lang="da-DK" dirty="0"/>
                  <a:t>K = (0,11)</a:t>
                </a:r>
                <a:r>
                  <a:rPr lang="da-DK" baseline="30000" dirty="0"/>
                  <a:t>2 </a:t>
                </a:r>
                <a:r>
                  <a:rPr lang="da-DK" dirty="0"/>
                  <a:t>=0,0121 cm/s = 0,000121 m/s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r>
                  <a:rPr lang="da-DK" dirty="0"/>
                  <a:t>Formlen er kun afhængig af d</a:t>
                </a:r>
                <a:r>
                  <a:rPr lang="da-DK" baseline="-25000" dirty="0"/>
                  <a:t>10</a:t>
                </a:r>
                <a:r>
                  <a:rPr lang="da-DK" dirty="0"/>
                  <a:t> </a:t>
                </a:r>
              </a:p>
              <a:p>
                <a:pPr marL="0" indent="0">
                  <a:buNone/>
                </a:pPr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r>
                  <a:rPr lang="da-DK" dirty="0"/>
                  <a:t>Det er populært at bruge et Excel regneark udarbejdet af J.F. </a:t>
                </a:r>
                <a:r>
                  <a:rPr lang="da-DK" dirty="0" err="1"/>
                  <a:t>Devlin</a:t>
                </a:r>
                <a:r>
                  <a:rPr lang="da-DK" dirty="0"/>
                  <a:t>, Kansas </a:t>
                </a:r>
                <a:r>
                  <a:rPr lang="da-DK" dirty="0" err="1"/>
                  <a:t>University</a:t>
                </a:r>
                <a:endParaRPr lang="da-DK" dirty="0"/>
              </a:p>
              <a:p>
                <a:r>
                  <a:rPr lang="da-DK" dirty="0">
                    <a:solidFill>
                      <a:srgbClr val="FF0000"/>
                    </a:solidFill>
                  </a:rPr>
                  <a:t>Det er et fint værktøj – kritisk blik på resultaterne</a:t>
                </a:r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5" t="-17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90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3B38FA3B-2246-40E5-A61A-EA1559A3CD76}" vid="{D5F764FD-A73C-4B6C-BF48-3536DEB79AD2}"/>
    </a:ext>
  </a:extLst>
</a:theme>
</file>

<file path=ppt/theme/theme2.xml><?xml version="1.0" encoding="utf-8"?>
<a:theme xmlns:a="http://schemas.openxmlformats.org/drawingml/2006/main" name="1_Blank">
  <a:themeElements>
    <a:clrScheme name="DTU Green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008835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8737"/>
        </a:solidFill>
        <a:ln w="9525" cap="flat" cmpd="sng" algn="ctr">
          <a:solidFill>
            <a:srgbClr val="008737"/>
          </a:solidFill>
          <a:prstDash val="solid"/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Green.potx" id="{E99459BE-98E7-46BD-9176-BDD633D1E64E}" vid="{7FA8D01D-58B5-4E28-ADC7-3966F3B14976}"/>
    </a:ext>
  </a:extLst>
</a:theme>
</file>

<file path=ppt/theme/theme3.xml><?xml version="1.0" encoding="utf-8"?>
<a:theme xmlns:a="http://schemas.openxmlformats.org/drawingml/2006/main" name="2_Blank">
  <a:themeElements>
    <a:clrScheme name="DTU Green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008835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8737"/>
        </a:solidFill>
        <a:ln w="9525" cap="flat" cmpd="sng" algn="ctr">
          <a:solidFill>
            <a:srgbClr val="008737"/>
          </a:solidFill>
          <a:prstDash val="solid"/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Green.potx" id="{E99459BE-98E7-46BD-9176-BDD633D1E64E}" vid="{7FA8D01D-58B5-4E28-ADC7-3966F3B14976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37486369753289","version":"1.2"}]]></TemplafySlideTemplateConfiguration>
</file>

<file path=customXml/item2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4Xm7d242HGo446IH5nRjQA=="},{"name":"PresentationTitle","value":"ZR/I84ubq+6CkRKNk7nn9w=="}]}]]></TemplafyFormConfiguration>
</file>

<file path=customXml/item3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37486369128185","version":"1.2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TemplateConfiguration><![CDATA[{"elementsMetadata":[{"type":"shape","id":"2fce62a0-f28a-44e1-a519-0cbe37b25f7a","elementConfiguration":{"binding":"UserProfile.Offices.Workarea_{{DocumentLanguage}}","disableUpdates":false,"type":"text"}},{"type":"shape","id":"58465eeb-cfe0-4970-97ec-88179dc0a9c2","elementConfiguration":{"binding":"Form.Date","format":"{{DateFormats.GeneralDate}}","disableUpdates":false,"type":"date"}},{"type":"shape","id":"5020bdfb-1912-4d6d-a5c3-71b7da283692","elementConfiguration":{"binding":"Form.PresentationTitle","disableUpdates":false,"type":"text"}},{"type":"shape","id":"8d5b95d1-8a23-4044-9620-bf5e7305a170","elementConfiguration":{"binding":"UserProfile.Offices.Workarea_{{DocumentLanguage}}","disableUpdates":false,"type":"text"}},{"type":"shape","id":"79fbb3c3-dd89-47ef-91e9-e0bd2bb0942f","elementConfiguration":{"binding":"Form.Date","format":"{{DateFormats.GeneralDate}}","disableUpdates":false,"type":"date"}},{"type":"shape","id":"5e9447ba-0dff-46ec-ac33-540c046ca40a","elementConfiguration":{"binding":"Form.PresentationTitle","disableUpdates":false,"type":"text"}}],"transformationConfigurations":[{"language":"{{DocumentLanguage}}","disableUpdates":false,"type":"proofingLanguage"}],"enableDocumentContentUpdater":true,"templateName":"DTU Template 16_9 - Corporate red","templateDescription":"","version":"1.2"}]]></Templafy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37486366003040","version":"1.2"}]]></TemplafySlideTemplateConfiguration>
</file>

<file path=customXml/itemProps1.xml><?xml version="1.0" encoding="utf-8"?>
<ds:datastoreItem xmlns:ds="http://schemas.openxmlformats.org/officeDocument/2006/customXml" ds:itemID="{02E7CCCE-613B-4CED-B813-E473EA1E01B2}">
  <ds:schemaRefs/>
</ds:datastoreItem>
</file>

<file path=customXml/itemProps2.xml><?xml version="1.0" encoding="utf-8"?>
<ds:datastoreItem xmlns:ds="http://schemas.openxmlformats.org/officeDocument/2006/customXml" ds:itemID="{05DC2B94-7C1B-4C14-83B0-9CD2A82C27E0}">
  <ds:schemaRefs/>
</ds:datastoreItem>
</file>

<file path=customXml/itemProps3.xml><?xml version="1.0" encoding="utf-8"?>
<ds:datastoreItem xmlns:ds="http://schemas.openxmlformats.org/officeDocument/2006/customXml" ds:itemID="{11FAAC39-0A3A-4CC2-A9C1-60940B78AE17}">
  <ds:schemaRefs/>
</ds:datastoreItem>
</file>

<file path=customXml/itemProps4.xml><?xml version="1.0" encoding="utf-8"?>
<ds:datastoreItem xmlns:ds="http://schemas.openxmlformats.org/officeDocument/2006/customXml" ds:itemID="{F4C08C7F-F953-44DE-ACDE-930692BDDB0F}">
  <ds:schemaRefs/>
</ds:datastoreItem>
</file>

<file path=customXml/itemProps5.xml><?xml version="1.0" encoding="utf-8"?>
<ds:datastoreItem xmlns:ds="http://schemas.openxmlformats.org/officeDocument/2006/customXml" ds:itemID="{56C8BFB2-A911-4310-9D4A-421D773FAFA6}">
  <ds:schemaRefs/>
</ds:datastoreItem>
</file>

<file path=customXml/itemProps6.xml><?xml version="1.0" encoding="utf-8"?>
<ds:datastoreItem xmlns:ds="http://schemas.openxmlformats.org/officeDocument/2006/customXml" ds:itemID="{1334258C-C3E7-4029-A615-C886A240FB15}">
  <ds:schemaRefs/>
</ds:datastoreItem>
</file>

<file path=customXml/itemProps7.xml><?xml version="1.0" encoding="utf-8"?>
<ds:datastoreItem xmlns:ds="http://schemas.openxmlformats.org/officeDocument/2006/customXml" ds:itemID="{BFF3A977-F08A-4702-898E-B6048B077BE0}">
  <ds:schemaRefs/>
</ds:datastoreItem>
</file>

<file path=customXml/itemProps8.xml><?xml version="1.0" encoding="utf-8"?>
<ds:datastoreItem xmlns:ds="http://schemas.openxmlformats.org/officeDocument/2006/customXml" ds:itemID="{58A0DD4F-D72B-4F72-A34E-C31A8BAFCC2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651</TotalTime>
  <Words>1160</Words>
  <Application>Microsoft Office PowerPoint</Application>
  <PresentationFormat>Custom</PresentationFormat>
  <Paragraphs>235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Cambria Math</vt:lpstr>
      <vt:lpstr>Fira Sans</vt:lpstr>
      <vt:lpstr>Verdana</vt:lpstr>
      <vt:lpstr>Blank</vt:lpstr>
      <vt:lpstr>1_Blank</vt:lpstr>
      <vt:lpstr>2_Blank</vt:lpstr>
      <vt:lpstr> Beregning af hydraulisk ledningsevne ud fra kornstørrelsesfordelinger Hydrogeosieve  </vt:lpstr>
      <vt:lpstr>Hydraulisk ledningsevne, K</vt:lpstr>
      <vt:lpstr> Sammenhængen mellem hydraulisk ledningsevne, K og kornstørrelsesfordelingen</vt:lpstr>
      <vt:lpstr>K fra kornstørrelsesfordeling</vt:lpstr>
      <vt:lpstr>Bestemmelse af K-værdier ud fra kornstørrelsesfordeling</vt:lpstr>
      <vt:lpstr> Beregning af hydraulisk ledningsevne ud fra kornstørrelsesfordelinger Hydrogeosieve  </vt:lpstr>
      <vt:lpstr>Hydraulisk ledningsevne, K</vt:lpstr>
      <vt:lpstr>Kornstørrelsesfordelingskurve for smeltevandssand Optegn kurve, aflæs d10</vt:lpstr>
      <vt:lpstr>Hazens formel er ofte anvendt som første estimat af K Opgave 0</vt:lpstr>
      <vt:lpstr>K fra kornstørrelsesfordeling</vt:lpstr>
      <vt:lpstr>HydrogeoSieve: Opgave I</vt:lpstr>
      <vt:lpstr>HydrogeoSieve: Opgave II</vt:lpstr>
      <vt:lpstr>Hvad er Kv-værdien – ækvivalent K-værdi</vt:lpstr>
      <vt:lpstr>Hvad er Kh-værdien – ækvivalent K-værdi</vt:lpstr>
      <vt:lpstr>Fordelingsfunktion for K</vt:lpstr>
      <vt:lpstr>Fordelingsfunktion for K</vt:lpstr>
      <vt:lpstr>Kornstørrelsesfordelingskurve for smeltevandssand Optegn kurve, aflæs d10</vt:lpstr>
      <vt:lpstr> Morænesand og moræneler Den mindste sigte er 0,063 m – slemmeanalyse/sedigrafanalyse - laserdiffraktion</vt:lpstr>
      <vt:lpstr>Kornstørrelsesfordeling af prøver med højt lerindhold </vt:lpstr>
      <vt:lpstr>Bestemmelse af K-værdier ud fra kornstørrelsesfordeling</vt:lpstr>
      <vt:lpstr>The groundwater project</vt:lpstr>
      <vt:lpstr>Vil du vide mere</vt:lpstr>
      <vt:lpstr>PowerPoint Presentation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Poul Løgstrup Bjerg</dc:creator>
  <cp:lastModifiedBy>Poul Løgstrup Bjerg</cp:lastModifiedBy>
  <cp:revision>61</cp:revision>
  <cp:lastPrinted>2021-10-06T08:17:04Z</cp:lastPrinted>
  <dcterms:created xsi:type="dcterms:W3CDTF">2021-10-04T08:41:32Z</dcterms:created>
  <dcterms:modified xsi:type="dcterms:W3CDTF">2025-02-28T14:01:50Z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636838302414865013</vt:lpwstr>
  </property>
  <property fmtid="{D5CDD505-2E9C-101B-9397-08002B2CF9AE}" pid="6" name="TemplafyLanguageCode">
    <vt:lpwstr>en-GB</vt:lpwstr>
  </property>
</Properties>
</file>